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Cochin"/>
        <a:ea typeface="Cochin"/>
        <a:cs typeface="Cochin"/>
        <a:sym typeface="Cochin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Cochin"/>
        <a:ea typeface="Cochin"/>
        <a:cs typeface="Cochin"/>
        <a:sym typeface="Cochin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Cochin"/>
        <a:ea typeface="Cochin"/>
        <a:cs typeface="Cochin"/>
        <a:sym typeface="Cochin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Cochin"/>
        <a:ea typeface="Cochin"/>
        <a:cs typeface="Cochin"/>
        <a:sym typeface="Cochin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Cochin"/>
        <a:ea typeface="Cochin"/>
        <a:cs typeface="Cochin"/>
        <a:sym typeface="Cochin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Cochin"/>
        <a:ea typeface="Cochin"/>
        <a:cs typeface="Cochin"/>
        <a:sym typeface="Cochin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Cochin"/>
        <a:ea typeface="Cochin"/>
        <a:cs typeface="Cochin"/>
        <a:sym typeface="Cochin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Cochin"/>
        <a:ea typeface="Cochin"/>
        <a:cs typeface="Cochin"/>
        <a:sym typeface="Cochin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Cochin"/>
        <a:ea typeface="Cochin"/>
        <a:cs typeface="Cochin"/>
        <a:sym typeface="Cochi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ochin"/>
          <a:ea typeface="Cochin"/>
          <a:cs typeface="Cochin"/>
        </a:font>
        <a:srgbClr val="5151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rgbClr val="D2D9E6"/>
          </a:solidFill>
        </a:fill>
      </a:tcStyle>
    </a:wholeTbl>
    <a:band2H>
      <a:tcTxStyle/>
      <a:tcStyle>
        <a:tcBdr/>
        <a:fill>
          <a:solidFill>
            <a:srgbClr val="EAEDF3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381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381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ochin"/>
          <a:ea typeface="Cochin"/>
          <a:cs typeface="Cochin"/>
        </a:font>
        <a:srgbClr val="5151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rgbClr val="F4E5CD"/>
          </a:solidFill>
        </a:fill>
      </a:tcStyle>
    </a:wholeTbl>
    <a:band2H>
      <a:tcTxStyle/>
      <a:tcStyle>
        <a:tcBdr/>
        <a:fill>
          <a:solidFill>
            <a:srgbClr val="FAF2E8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381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381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ochin"/>
          <a:ea typeface="Cochin"/>
          <a:cs typeface="Cochin"/>
        </a:font>
        <a:srgbClr val="5151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rgbClr val="D9D2DB"/>
          </a:solidFill>
        </a:fill>
      </a:tcStyle>
    </a:wholeTbl>
    <a:band2H>
      <a:tcTxStyle/>
      <a:tcStyle>
        <a:tcBdr/>
        <a:fill>
          <a:solidFill>
            <a:srgbClr val="EDEAEE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381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381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ochin"/>
          <a:ea typeface="Cochin"/>
          <a:cs typeface="Cochin"/>
        </a:font>
        <a:srgbClr val="5151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002951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5151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15151"/>
              </a:solidFill>
              <a:prstDash val="solid"/>
              <a:round/>
            </a:ln>
          </a:top>
          <a:bottom>
            <a:ln w="25400" cap="flat">
              <a:solidFill>
                <a:srgbClr val="51515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2951"/>
          </a:solidFill>
        </a:fill>
      </a:tcStyle>
    </a:lastRow>
    <a:firstRow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15151"/>
              </a:solidFill>
              <a:prstDash val="solid"/>
              <a:round/>
            </a:ln>
          </a:top>
          <a:bottom>
            <a:ln w="25400" cap="flat">
              <a:solidFill>
                <a:srgbClr val="51515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ochin"/>
          <a:ea typeface="Cochin"/>
          <a:cs typeface="Cochin"/>
        </a:font>
        <a:srgbClr val="5151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rgbClr val="515151"/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38100" cap="flat">
              <a:solidFill>
                <a:srgbClr val="002951"/>
              </a:solidFill>
              <a:prstDash val="solid"/>
              <a:round/>
            </a:ln>
          </a:top>
          <a:bottom>
            <a:ln w="127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rgbClr val="515151"/>
          </a:solidFill>
        </a:fill>
      </a:tcStyle>
    </a:lastRow>
    <a:firstRow>
      <a:tcTxStyle b="on" i="off">
        <a:font>
          <a:latin typeface="Cochin"/>
          <a:ea typeface="Cochin"/>
          <a:cs typeface="Cochin"/>
        </a:font>
        <a:srgbClr val="002951"/>
      </a:tcTxStyle>
      <a:tcStyle>
        <a:tcBdr>
          <a:left>
            <a:ln w="12700" cap="flat">
              <a:solidFill>
                <a:srgbClr val="002951"/>
              </a:solidFill>
              <a:prstDash val="solid"/>
              <a:round/>
            </a:ln>
          </a:left>
          <a:right>
            <a:ln w="12700" cap="flat">
              <a:solidFill>
                <a:srgbClr val="002951"/>
              </a:solidFill>
              <a:prstDash val="solid"/>
              <a:round/>
            </a:ln>
          </a:right>
          <a:top>
            <a:ln w="12700" cap="flat">
              <a:solidFill>
                <a:srgbClr val="002951"/>
              </a:solidFill>
              <a:prstDash val="solid"/>
              <a:round/>
            </a:ln>
          </a:top>
          <a:bottom>
            <a:ln w="38100" cap="flat">
              <a:solidFill>
                <a:srgbClr val="002951"/>
              </a:solidFill>
              <a:prstDash val="solid"/>
              <a:round/>
            </a:ln>
          </a:bottom>
          <a:insideH>
            <a:ln w="12700" cap="flat">
              <a:solidFill>
                <a:srgbClr val="002951"/>
              </a:solidFill>
              <a:prstDash val="solid"/>
              <a:round/>
            </a:ln>
          </a:insideH>
          <a:insideV>
            <a:ln w="12700" cap="flat">
              <a:solidFill>
                <a:srgbClr val="002951"/>
              </a:solidFill>
              <a:prstDash val="solid"/>
              <a:round/>
            </a:ln>
          </a:insideV>
        </a:tcBdr>
        <a:fill>
          <a:solidFill>
            <a:srgbClr val="51515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ochin"/>
          <a:ea typeface="Cochin"/>
          <a:cs typeface="Cochin"/>
        </a:font>
        <a:srgbClr val="515151"/>
      </a:tcTxStyle>
      <a:tcStyle>
        <a:tcBdr>
          <a:left>
            <a:ln w="12700" cap="flat">
              <a:solidFill>
                <a:srgbClr val="515151"/>
              </a:solidFill>
              <a:prstDash val="solid"/>
              <a:round/>
            </a:ln>
          </a:left>
          <a:right>
            <a:ln w="12700" cap="flat">
              <a:solidFill>
                <a:srgbClr val="515151"/>
              </a:solidFill>
              <a:prstDash val="solid"/>
              <a:round/>
            </a:ln>
          </a:right>
          <a:top>
            <a:ln w="12700" cap="flat">
              <a:solidFill>
                <a:srgbClr val="515151"/>
              </a:solidFill>
              <a:prstDash val="solid"/>
              <a:round/>
            </a:ln>
          </a:top>
          <a:bottom>
            <a:ln w="12700" cap="flat">
              <a:solidFill>
                <a:srgbClr val="515151"/>
              </a:solidFill>
              <a:prstDash val="solid"/>
              <a:round/>
            </a:ln>
          </a:bottom>
          <a:insideH>
            <a:ln w="12700" cap="flat">
              <a:solidFill>
                <a:srgbClr val="515151"/>
              </a:solidFill>
              <a:prstDash val="solid"/>
              <a:round/>
            </a:ln>
          </a:insideH>
          <a:insideV>
            <a:ln w="12700" cap="flat">
              <a:solidFill>
                <a:srgbClr val="515151"/>
              </a:solidFill>
              <a:prstDash val="solid"/>
              <a:round/>
            </a:ln>
          </a:insideV>
        </a:tcBdr>
        <a:fill>
          <a:solidFill>
            <a:srgbClr val="51515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chin"/>
          <a:ea typeface="Cochin"/>
          <a:cs typeface="Cochin"/>
        </a:font>
        <a:srgbClr val="515151"/>
      </a:tcTxStyle>
      <a:tcStyle>
        <a:tcBdr>
          <a:left>
            <a:ln w="12700" cap="flat">
              <a:solidFill>
                <a:srgbClr val="515151"/>
              </a:solidFill>
              <a:prstDash val="solid"/>
              <a:round/>
            </a:ln>
          </a:left>
          <a:right>
            <a:ln w="12700" cap="flat">
              <a:solidFill>
                <a:srgbClr val="515151"/>
              </a:solidFill>
              <a:prstDash val="solid"/>
              <a:round/>
            </a:ln>
          </a:right>
          <a:top>
            <a:ln w="12700" cap="flat">
              <a:solidFill>
                <a:srgbClr val="515151"/>
              </a:solidFill>
              <a:prstDash val="solid"/>
              <a:round/>
            </a:ln>
          </a:top>
          <a:bottom>
            <a:ln w="12700" cap="flat">
              <a:solidFill>
                <a:srgbClr val="515151"/>
              </a:solidFill>
              <a:prstDash val="solid"/>
              <a:round/>
            </a:ln>
          </a:bottom>
          <a:insideH>
            <a:ln w="12700" cap="flat">
              <a:solidFill>
                <a:srgbClr val="515151"/>
              </a:solidFill>
              <a:prstDash val="solid"/>
              <a:round/>
            </a:ln>
          </a:insideH>
          <a:insideV>
            <a:ln w="12700" cap="flat">
              <a:solidFill>
                <a:srgbClr val="515151"/>
              </a:solidFill>
              <a:prstDash val="solid"/>
              <a:round/>
            </a:ln>
          </a:insideV>
        </a:tcBdr>
        <a:fill>
          <a:solidFill>
            <a:srgbClr val="515151">
              <a:alpha val="20000"/>
            </a:srgbClr>
          </a:solidFill>
        </a:fill>
      </a:tcStyle>
    </a:firstCol>
    <a:lastRow>
      <a:tcTxStyle b="on" i="off">
        <a:font>
          <a:latin typeface="Cochin"/>
          <a:ea typeface="Cochin"/>
          <a:cs typeface="Cochin"/>
        </a:font>
        <a:srgbClr val="515151"/>
      </a:tcTxStyle>
      <a:tcStyle>
        <a:tcBdr>
          <a:left>
            <a:ln w="12700" cap="flat">
              <a:solidFill>
                <a:srgbClr val="515151"/>
              </a:solidFill>
              <a:prstDash val="solid"/>
              <a:round/>
            </a:ln>
          </a:left>
          <a:right>
            <a:ln w="12700" cap="flat">
              <a:solidFill>
                <a:srgbClr val="515151"/>
              </a:solidFill>
              <a:prstDash val="solid"/>
              <a:round/>
            </a:ln>
          </a:right>
          <a:top>
            <a:ln w="50800" cap="flat">
              <a:solidFill>
                <a:srgbClr val="515151"/>
              </a:solidFill>
              <a:prstDash val="solid"/>
              <a:round/>
            </a:ln>
          </a:top>
          <a:bottom>
            <a:ln w="12700" cap="flat">
              <a:solidFill>
                <a:srgbClr val="515151"/>
              </a:solidFill>
              <a:prstDash val="solid"/>
              <a:round/>
            </a:ln>
          </a:bottom>
          <a:insideH>
            <a:ln w="12700" cap="flat">
              <a:solidFill>
                <a:srgbClr val="515151"/>
              </a:solidFill>
              <a:prstDash val="solid"/>
              <a:round/>
            </a:ln>
          </a:insideH>
          <a:insideV>
            <a:ln w="12700" cap="flat">
              <a:solidFill>
                <a:srgbClr val="51515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ochin"/>
          <a:ea typeface="Cochin"/>
          <a:cs typeface="Cochin"/>
        </a:font>
        <a:srgbClr val="515151"/>
      </a:tcTxStyle>
      <a:tcStyle>
        <a:tcBdr>
          <a:left>
            <a:ln w="12700" cap="flat">
              <a:solidFill>
                <a:srgbClr val="515151"/>
              </a:solidFill>
              <a:prstDash val="solid"/>
              <a:round/>
            </a:ln>
          </a:left>
          <a:right>
            <a:ln w="12700" cap="flat">
              <a:solidFill>
                <a:srgbClr val="515151"/>
              </a:solidFill>
              <a:prstDash val="solid"/>
              <a:round/>
            </a:ln>
          </a:right>
          <a:top>
            <a:ln w="12700" cap="flat">
              <a:solidFill>
                <a:srgbClr val="515151"/>
              </a:solidFill>
              <a:prstDash val="solid"/>
              <a:round/>
            </a:ln>
          </a:top>
          <a:bottom>
            <a:ln w="25400" cap="flat">
              <a:solidFill>
                <a:srgbClr val="515151"/>
              </a:solidFill>
              <a:prstDash val="solid"/>
              <a:round/>
            </a:ln>
          </a:bottom>
          <a:insideH>
            <a:ln w="12700" cap="flat">
              <a:solidFill>
                <a:srgbClr val="515151"/>
              </a:solidFill>
              <a:prstDash val="solid"/>
              <a:round/>
            </a:ln>
          </a:insideH>
          <a:insideV>
            <a:ln w="12700" cap="flat">
              <a:solidFill>
                <a:srgbClr val="51515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87400" y="2057400"/>
            <a:ext cx="11430000" cy="317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 sz="100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787400" y="5334000"/>
            <a:ext cx="11430000" cy="1524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0"/>
              </a:spcBef>
              <a:buClrTx/>
              <a:buSzTx/>
              <a:buNone/>
              <a:tabLst>
                <a:tab pos="914400" algn="l"/>
              </a:tabLst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pPr marL="0" indent="0" algn="ctr" defTabSz="914400">
              <a:spcBef>
                <a:spcPts val="2400"/>
              </a:spcBef>
              <a:buClrTx/>
              <a:buSzTx/>
              <a:buNone/>
              <a:tabLst>
                <a:tab pos="914400" algn="l"/>
              </a:tabLst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2593163" y="762000"/>
            <a:ext cx="7823201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787400" y="6413500"/>
            <a:ext cx="11430000" cy="1778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0000"/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787400" y="8178800"/>
            <a:ext cx="11430000" cy="825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787400" y="3289300"/>
            <a:ext cx="11430000" cy="317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0000"/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quarter" idx="13"/>
          </p:nvPr>
        </p:nvSpPr>
        <p:spPr>
          <a:xfrm>
            <a:off x="7239000" y="2082800"/>
            <a:ext cx="4191000" cy="558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546100" y="1473200"/>
            <a:ext cx="5969000" cy="3708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546100" y="5295900"/>
            <a:ext cx="59690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787400" y="520700"/>
            <a:ext cx="11430000" cy="190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787400" y="520700"/>
            <a:ext cx="11430000" cy="190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787400" y="2794000"/>
            <a:ext cx="11430000" cy="5715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7239000" y="2870200"/>
            <a:ext cx="4191000" cy="558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787400" y="520700"/>
            <a:ext cx="11430000" cy="190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787400" y="2794000"/>
            <a:ext cx="5715000" cy="5715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300"/>
              </a:spcBef>
              <a:buClrTx/>
              <a:defRPr sz="3300"/>
            </a:lvl1pPr>
            <a:lvl2pPr marL="736600" indent="-368300">
              <a:spcBef>
                <a:spcPts val="3300"/>
              </a:spcBef>
              <a:buClrTx/>
              <a:defRPr sz="3300"/>
            </a:lvl2pPr>
            <a:lvl3pPr marL="1104900" indent="-368300">
              <a:spcBef>
                <a:spcPts val="3300"/>
              </a:spcBef>
              <a:buClrTx/>
              <a:defRPr sz="3300"/>
            </a:lvl3pPr>
            <a:lvl4pPr marL="1473200" indent="-368300">
              <a:spcBef>
                <a:spcPts val="3300"/>
              </a:spcBef>
              <a:buClrTx/>
              <a:defRPr sz="3300"/>
            </a:lvl4pPr>
            <a:lvl5pPr marL="1841500" indent="-368300">
              <a:spcBef>
                <a:spcPts val="3300"/>
              </a:spcBef>
              <a:buClrTx/>
              <a:defRPr sz="3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8267700" y="4292600"/>
            <a:ext cx="3378200" cy="4610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270062" y="835384"/>
            <a:ext cx="3378202" cy="2540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346200" y="838200"/>
            <a:ext cx="5943600" cy="806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00" y="9258300"/>
            <a:ext cx="368301" cy="393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Cochin"/>
          <a:ea typeface="Cochin"/>
          <a:cs typeface="Cochin"/>
          <a:sym typeface="Cochin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Cochin"/>
          <a:ea typeface="Cochin"/>
          <a:cs typeface="Cochin"/>
          <a:sym typeface="Cochin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Cochin"/>
          <a:ea typeface="Cochin"/>
          <a:cs typeface="Cochin"/>
          <a:sym typeface="Cochin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Cochin"/>
          <a:ea typeface="Cochin"/>
          <a:cs typeface="Cochin"/>
          <a:sym typeface="Cochin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Cochin"/>
          <a:ea typeface="Cochin"/>
          <a:cs typeface="Cochin"/>
          <a:sym typeface="Cochin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Cochin"/>
          <a:ea typeface="Cochin"/>
          <a:cs typeface="Cochin"/>
          <a:sym typeface="Cochin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Cochin"/>
          <a:ea typeface="Cochin"/>
          <a:cs typeface="Cochin"/>
          <a:sym typeface="Cochin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Cochin"/>
          <a:ea typeface="Cochin"/>
          <a:cs typeface="Cochin"/>
          <a:sym typeface="Cochin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Cochin"/>
          <a:ea typeface="Cochin"/>
          <a:cs typeface="Cochin"/>
          <a:sym typeface="Cochin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Cochin"/>
          <a:ea typeface="Cochin"/>
          <a:cs typeface="Cochin"/>
          <a:sym typeface="Cochin"/>
        </a:defRPr>
      </a:lvl1pPr>
      <a:lvl2pPr marL="863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Cochin"/>
          <a:ea typeface="Cochin"/>
          <a:cs typeface="Cochin"/>
          <a:sym typeface="Cochin"/>
        </a:defRPr>
      </a:lvl2pPr>
      <a:lvl3pPr marL="1295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Cochin"/>
          <a:ea typeface="Cochin"/>
          <a:cs typeface="Cochin"/>
          <a:sym typeface="Cochin"/>
        </a:defRPr>
      </a:lvl3pPr>
      <a:lvl4pPr marL="1727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Cochin"/>
          <a:ea typeface="Cochin"/>
          <a:cs typeface="Cochin"/>
          <a:sym typeface="Cochin"/>
        </a:defRPr>
      </a:lvl4pPr>
      <a:lvl5pPr marL="21590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Cochin"/>
          <a:ea typeface="Cochin"/>
          <a:cs typeface="Cochin"/>
          <a:sym typeface="Cochin"/>
        </a:defRPr>
      </a:lvl5pPr>
      <a:lvl6pPr marL="2590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Cochin"/>
          <a:ea typeface="Cochin"/>
          <a:cs typeface="Cochin"/>
          <a:sym typeface="Cochin"/>
        </a:defRPr>
      </a:lvl6pPr>
      <a:lvl7pPr marL="3022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Cochin"/>
          <a:ea typeface="Cochin"/>
          <a:cs typeface="Cochin"/>
          <a:sym typeface="Cochin"/>
        </a:defRPr>
      </a:lvl7pPr>
      <a:lvl8pPr marL="3454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Cochin"/>
          <a:ea typeface="Cochin"/>
          <a:cs typeface="Cochin"/>
          <a:sym typeface="Cochin"/>
        </a:defRPr>
      </a:lvl8pPr>
      <a:lvl9pPr marL="3886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515151"/>
          </a:solidFill>
          <a:uFillTx/>
          <a:latin typeface="Cochin"/>
          <a:ea typeface="Cochin"/>
          <a:cs typeface="Cochin"/>
          <a:sym typeface="Cochi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swildflowers.org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787400" y="165100"/>
            <a:ext cx="11430000" cy="3175000"/>
          </a:xfrm>
          <a:prstGeom prst="rect">
            <a:avLst/>
          </a:prstGeom>
        </p:spPr>
        <p:txBody>
          <a:bodyPr/>
          <a:lstStyle/>
          <a:p>
            <a:r>
              <a:t>Wildflower Trails of Mississippi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787400" y="8348133"/>
            <a:ext cx="11430000" cy="1524002"/>
          </a:xfrm>
          <a:prstGeom prst="rect">
            <a:avLst/>
          </a:prstGeom>
        </p:spPr>
        <p:txBody>
          <a:bodyPr/>
          <a:lstStyle/>
          <a:p>
            <a:r>
              <a:t>Mayor Sally Garland,</a:t>
            </a:r>
          </a:p>
          <a:p>
            <a:r>
              <a:t>Crystal Springs, MS</a:t>
            </a:r>
          </a:p>
        </p:txBody>
      </p:sp>
      <p:pic>
        <p:nvPicPr>
          <p:cNvPr id="121" name="IMG_3309 copy.png"/>
          <p:cNvPicPr>
            <a:picLocks noChangeAspect="1"/>
          </p:cNvPicPr>
          <p:nvPr/>
        </p:nvPicPr>
        <p:blipFill>
          <a:blip r:embed="rId2">
            <a:extLst/>
          </a:blip>
          <a:srcRect t="2217" b="2217"/>
          <a:stretch>
            <a:fillRect/>
          </a:stretch>
        </p:blipFill>
        <p:spPr>
          <a:xfrm>
            <a:off x="4570042" y="3381904"/>
            <a:ext cx="3864661" cy="4924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MWT_Neeley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58" y="997444"/>
            <a:ext cx="12991284" cy="7307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4950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787400" y="1988806"/>
            <a:ext cx="11430000" cy="6520194"/>
          </a:xfrm>
          <a:prstGeom prst="rect">
            <a:avLst/>
          </a:prstGeom>
        </p:spPr>
        <p:txBody>
          <a:bodyPr/>
          <a:lstStyle/>
          <a:p>
            <a:pPr marL="401574" indent="-401574" defTabSz="543305">
              <a:spcBef>
                <a:spcPts val="3700"/>
              </a:spcBef>
              <a:defRPr sz="3720"/>
            </a:pPr>
            <a:r>
              <a:t>The Wildflower Trails of Mississippi project is a great way to bring beauty and awareness to public areas and right-of-ways across Mississippi.</a:t>
            </a:r>
          </a:p>
          <a:p>
            <a:pPr marL="401574" indent="-401574" defTabSz="543305">
              <a:spcBef>
                <a:spcPts val="3700"/>
              </a:spcBef>
              <a:defRPr sz="3720"/>
            </a:pPr>
            <a:r>
              <a:t>Interested municipalities, contractors, right-of-way-managers, and public works employees are encouraged to contact their county MSU Extension office &amp; Keep Mississippi Beautiful office for more information, along with any questions they may have in getting a wildflower area established.</a:t>
            </a:r>
            <a:br/>
            <a:r>
              <a:t>      -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www.mswildflowers.org</a:t>
            </a:r>
            <a:br/>
            <a:r>
              <a:t>      -601.853.4441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xfrm>
            <a:off x="787400" y="1714500"/>
            <a:ext cx="11430000" cy="6794500"/>
          </a:xfrm>
          <a:prstGeom prst="rect">
            <a:avLst/>
          </a:prstGeom>
        </p:spPr>
        <p:txBody>
          <a:bodyPr/>
          <a:lstStyle/>
          <a:p>
            <a:pPr marL="388619" indent="-388619" defTabSz="525779">
              <a:spcBef>
                <a:spcPts val="3600"/>
              </a:spcBef>
              <a:defRPr sz="3600"/>
            </a:pPr>
            <a:r>
              <a:t>The importance of pollinators and associated native plants to production agriculture and ecosystem form and function cannot be stressed enough.</a:t>
            </a:r>
          </a:p>
          <a:p>
            <a:pPr marL="388619" indent="-388619" defTabSz="525779">
              <a:spcBef>
                <a:spcPts val="3600"/>
              </a:spcBef>
              <a:defRPr sz="3600"/>
            </a:pPr>
            <a:r>
              <a:t>Pollinators provide pollination services to over </a:t>
            </a:r>
            <a:r>
              <a:rPr b="1"/>
              <a:t>180,000 different plant species and more than 1,200 crops</a:t>
            </a:r>
            <a:r>
              <a:t>, ultimately adding nearly </a:t>
            </a:r>
            <a:r>
              <a:rPr b="1"/>
              <a:t>$217 billion to the global economy.</a:t>
            </a:r>
          </a:p>
          <a:p>
            <a:pPr marL="388619" indent="-388619" defTabSz="525779">
              <a:spcBef>
                <a:spcPts val="3600"/>
              </a:spcBef>
              <a:defRPr sz="3600"/>
            </a:pPr>
            <a:r>
              <a:t>To help support pollinators and create beneficial habitat, a partnership formed and created The Wildflower Trails of Mississippi.</a:t>
            </a:r>
            <a:br/>
            <a:endParaRPr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RTNER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126" name="PARTNERS.pdf"/>
          <p:cNvPicPr>
            <a:picLocks noChangeAspect="1"/>
          </p:cNvPicPr>
          <p:nvPr/>
        </p:nvPicPr>
        <p:blipFill>
          <a:blip r:embed="rId2">
            <a:extLst/>
          </a:blip>
          <a:srcRect r="4238" b="67657"/>
          <a:stretch>
            <a:fillRect/>
          </a:stretch>
        </p:blipFill>
        <p:spPr>
          <a:xfrm>
            <a:off x="2893681" y="5909733"/>
            <a:ext cx="7217438" cy="3154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WFTM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2196" y="693676"/>
            <a:ext cx="5475369" cy="443010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4055084" y="5022849"/>
            <a:ext cx="489463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Our Partners Include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61518">
              <a:defRPr sz="5846">
                <a:effectLst>
                  <a:outerShdw blurRad="30099" dist="40132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Goals of </a:t>
            </a:r>
            <a:br/>
            <a:r>
              <a:t>The Wildflower Trails of Mississippi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4736" indent="-534736">
              <a:buClrTx/>
              <a:buSzPct val="100000"/>
              <a:buAutoNum type="arabicPeriod"/>
            </a:pPr>
            <a:r>
              <a:t>Increase awareness and education of the importance </a:t>
            </a:r>
            <a:r>
              <a:rPr b="1"/>
              <a:t>pollinators</a:t>
            </a:r>
            <a:r>
              <a:t> and </a:t>
            </a:r>
            <a:r>
              <a:rPr b="1"/>
              <a:t>native plants</a:t>
            </a:r>
            <a:r>
              <a:t> and their roles in the environment</a:t>
            </a:r>
          </a:p>
          <a:p>
            <a:pPr marL="534736" indent="-534736">
              <a:buClrTx/>
              <a:buSzPct val="100000"/>
              <a:buAutoNum type="arabicPeriod"/>
            </a:pPr>
            <a:r>
              <a:t>Enhance aesthetics through the beauty of wildflowers</a:t>
            </a:r>
          </a:p>
          <a:p>
            <a:pPr marL="534736" indent="-534736">
              <a:buClrTx/>
              <a:buSzPct val="100000"/>
              <a:buAutoNum type="arabicPeriod"/>
            </a:pPr>
            <a:r>
              <a:t>Generate tourism and economic development</a:t>
            </a:r>
            <a:br/>
            <a:endParaRPr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-248247" y="-46303"/>
            <a:ext cx="13512008" cy="3230828"/>
          </a:xfrm>
          <a:prstGeom prst="rect">
            <a:avLst/>
          </a:prstGeom>
        </p:spPr>
        <p:txBody>
          <a:bodyPr/>
          <a:lstStyle/>
          <a:p>
            <a:pPr defTabSz="338835">
              <a:defRPr sz="4200">
                <a:effectLst>
                  <a:outerShdw blurRad="25400" dist="29464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Highway 27 &amp; Highway 51,</a:t>
            </a:r>
          </a:p>
          <a:p>
            <a:pPr defTabSz="338835">
              <a:defRPr sz="4200">
                <a:effectLst>
                  <a:outerShdw blurRad="25400" dist="29464" dir="3000000" rotWithShape="0">
                    <a:srgbClr val="FFFFFF">
                      <a:alpha val="60000"/>
                    </a:srgbClr>
                  </a:outerShdw>
                </a:effectLst>
              </a:defRPr>
            </a:pPr>
            <a:r>
              <a:t>Crystal Springs, MS </a:t>
            </a:r>
          </a:p>
        </p:txBody>
      </p:sp>
      <p:pic>
        <p:nvPicPr>
          <p:cNvPr id="134" name="Oct 28.jpeg"/>
          <p:cNvPicPr>
            <a:picLocks noChangeAspect="1"/>
          </p:cNvPicPr>
          <p:nvPr/>
        </p:nvPicPr>
        <p:blipFill>
          <a:blip r:embed="rId2">
            <a:extLst/>
          </a:blip>
          <a:srcRect t="21874" b="21874"/>
          <a:stretch>
            <a:fillRect/>
          </a:stretch>
        </p:blipFill>
        <p:spPr>
          <a:xfrm>
            <a:off x="2325290" y="2211686"/>
            <a:ext cx="8354297" cy="626572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4521809" y="8849783"/>
            <a:ext cx="396118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38835">
              <a:defRPr>
                <a:effectLst>
                  <a:outerShdw blurRad="25400" dist="29464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</a:lstStyle>
          <a:p>
            <a:r>
              <a:t>October 28, 2015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Mar.jpg"/>
          <p:cNvPicPr>
            <a:picLocks noChangeAspect="1"/>
          </p:cNvPicPr>
          <p:nvPr/>
        </p:nvPicPr>
        <p:blipFill>
          <a:blip r:embed="rId2">
            <a:extLst/>
          </a:blip>
          <a:srcRect t="2291" b="2291"/>
          <a:stretch>
            <a:fillRect/>
          </a:stretch>
        </p:blipFill>
        <p:spPr>
          <a:xfrm>
            <a:off x="4136097" y="688709"/>
            <a:ext cx="5196318" cy="692842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170974" y="8132233"/>
            <a:ext cx="666285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March 2016</a:t>
            </a:r>
          </a:p>
          <a:p>
            <a:r>
              <a:t>After two rounds of herbicide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1041400" y="8636000"/>
            <a:ext cx="11430000" cy="825500"/>
          </a:xfrm>
          <a:prstGeom prst="rect">
            <a:avLst/>
          </a:prstGeom>
        </p:spPr>
        <p:txBody>
          <a:bodyPr/>
          <a:lstStyle/>
          <a:p>
            <a:r>
              <a:t>June 1, 2016</a:t>
            </a:r>
          </a:p>
        </p:txBody>
      </p:sp>
      <p:pic>
        <p:nvPicPr>
          <p:cNvPr id="141" name="June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0462" y="809444"/>
            <a:ext cx="5603687" cy="7471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787400" y="8619066"/>
            <a:ext cx="11430000" cy="825502"/>
          </a:xfrm>
          <a:prstGeom prst="rect">
            <a:avLst/>
          </a:prstGeom>
        </p:spPr>
        <p:txBody>
          <a:bodyPr/>
          <a:lstStyle/>
          <a:p>
            <a:r>
              <a:t>June 12, 2016</a:t>
            </a:r>
          </a:p>
        </p:txBody>
      </p:sp>
      <p:pic>
        <p:nvPicPr>
          <p:cNvPr id="144" name="June 12.png"/>
          <p:cNvPicPr>
            <a:picLocks noChangeAspect="1"/>
          </p:cNvPicPr>
          <p:nvPr/>
        </p:nvPicPr>
        <p:blipFill>
          <a:blip r:embed="rId2">
            <a:extLst/>
          </a:blip>
          <a:srcRect t="21875" b="21875"/>
          <a:stretch>
            <a:fillRect/>
          </a:stretch>
        </p:blipFill>
        <p:spPr>
          <a:xfrm>
            <a:off x="1204990" y="462756"/>
            <a:ext cx="10594819" cy="7946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KMB-front.pd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 rot="16204250">
            <a:off x="919835" y="4426309"/>
            <a:ext cx="6906958" cy="3719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21600"/>
                </a:moveTo>
                <a:lnTo>
                  <a:pt x="21583" y="21600"/>
                </a:lnTo>
                <a:lnTo>
                  <a:pt x="21600" y="10799"/>
                </a:lnTo>
                <a:lnTo>
                  <a:pt x="21600" y="58"/>
                </a:lnTo>
                <a:lnTo>
                  <a:pt x="10800" y="0"/>
                </a:lnTo>
                <a:lnTo>
                  <a:pt x="17" y="0"/>
                </a:lnTo>
                <a:lnTo>
                  <a:pt x="0" y="11200"/>
                </a:lnTo>
                <a:lnTo>
                  <a:pt x="0" y="21542"/>
                </a:lnTo>
                <a:lnTo>
                  <a:pt x="10799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Our Seed Mix</a:t>
            </a:r>
            <a:br/>
            <a:r>
              <a:rPr sz="4800"/>
              <a:t>Blooms from Spring to Fall</a:t>
            </a:r>
          </a:p>
        </p:txBody>
      </p:sp>
      <p:pic>
        <p:nvPicPr>
          <p:cNvPr id="148" name="KMB-back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 rot="5443738">
            <a:off x="5337785" y="4389259"/>
            <a:ext cx="6900759" cy="3715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" y="337"/>
                </a:moveTo>
                <a:lnTo>
                  <a:pt x="0" y="10937"/>
                </a:lnTo>
                <a:lnTo>
                  <a:pt x="97" y="21598"/>
                </a:lnTo>
                <a:lnTo>
                  <a:pt x="10874" y="21600"/>
                </a:lnTo>
                <a:lnTo>
                  <a:pt x="21600" y="21264"/>
                </a:lnTo>
                <a:lnTo>
                  <a:pt x="21600" y="10595"/>
                </a:lnTo>
                <a:lnTo>
                  <a:pt x="21504" y="1"/>
                </a:lnTo>
                <a:lnTo>
                  <a:pt x="10763" y="0"/>
                </a:lnTo>
                <a:lnTo>
                  <a:pt x="1" y="337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Formal">
  <a:themeElements>
    <a:clrScheme name="Formal">
      <a:dk1>
        <a:srgbClr val="515151"/>
      </a:dk1>
      <a:lt1>
        <a:srgbClr val="FFFFFF"/>
      </a:lt1>
      <a:dk2>
        <a:srgbClr val="A7A7A7"/>
      </a:dk2>
      <a:lt2>
        <a:srgbClr val="535353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295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15151"/>
            </a:solidFill>
            <a:effectLst/>
            <a:uFillTx/>
            <a:latin typeface="Cochin"/>
            <a:ea typeface="Cochin"/>
            <a:cs typeface="Cochin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15151"/>
            </a:solidFill>
            <a:effectLst/>
            <a:uFillTx/>
            <a:latin typeface="Cochin"/>
            <a:ea typeface="Cochin"/>
            <a:cs typeface="Cochin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ormal">
  <a:themeElements>
    <a:clrScheme name="Form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295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15151"/>
            </a:solidFill>
            <a:effectLst/>
            <a:uFillTx/>
            <a:latin typeface="Cochin"/>
            <a:ea typeface="Cochin"/>
            <a:cs typeface="Cochin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15151"/>
            </a:solidFill>
            <a:effectLst/>
            <a:uFillTx/>
            <a:latin typeface="Cochin"/>
            <a:ea typeface="Cochin"/>
            <a:cs typeface="Cochin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Office PowerPoint</Application>
  <PresentationFormat>Custom</PresentationFormat>
  <Paragraphs>21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Cochin</vt:lpstr>
      <vt:lpstr>Helvetica Neue</vt:lpstr>
      <vt:lpstr>Formal</vt:lpstr>
      <vt:lpstr>Wildflower Trails of Mississippi</vt:lpstr>
      <vt:lpstr>PowerPoint Presentation</vt:lpstr>
      <vt:lpstr>PowerPoint Presentation</vt:lpstr>
      <vt:lpstr>Goals of  The Wildflower Trails of Mississippi</vt:lpstr>
      <vt:lpstr>Highway 27 &amp; Highway 51, Crystal Springs, MS </vt:lpstr>
      <vt:lpstr>PowerPoint Presentation</vt:lpstr>
      <vt:lpstr>PowerPoint Presentation</vt:lpstr>
      <vt:lpstr>PowerPoint Presentation</vt:lpstr>
      <vt:lpstr>Our Seed Mix Blooms from Spring to Fall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Wildflower Trails of Mississippi</dc:title>
  <dc:creator>Robbie Brown</dc:creator>
  <cp:lastModifiedBy>Robbie Brown</cp:lastModifiedBy>
  <cp:revision>1</cp:revision>
  <dcterms:modified xsi:type="dcterms:W3CDTF">2016-10-12T03:15:15Z</dcterms:modified>
</cp:coreProperties>
</file>