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746" r:id="rId2"/>
  </p:sldMasterIdLst>
  <p:notesMasterIdLst>
    <p:notesMasterId r:id="rId44"/>
  </p:notesMasterIdLst>
  <p:handoutMasterIdLst>
    <p:handoutMasterId r:id="rId45"/>
  </p:handoutMasterIdLst>
  <p:sldIdLst>
    <p:sldId id="257" r:id="rId3"/>
    <p:sldId id="280" r:id="rId4"/>
    <p:sldId id="261" r:id="rId5"/>
    <p:sldId id="279" r:id="rId6"/>
    <p:sldId id="306" r:id="rId7"/>
    <p:sldId id="305" r:id="rId8"/>
    <p:sldId id="262" r:id="rId9"/>
    <p:sldId id="28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0" r:id="rId20"/>
    <p:sldId id="286" r:id="rId21"/>
    <p:sldId id="276" r:id="rId22"/>
    <p:sldId id="281" r:id="rId23"/>
    <p:sldId id="287" r:id="rId24"/>
    <p:sldId id="295" r:id="rId25"/>
    <p:sldId id="293" r:id="rId26"/>
    <p:sldId id="291" r:id="rId27"/>
    <p:sldId id="294" r:id="rId28"/>
    <p:sldId id="296" r:id="rId29"/>
    <p:sldId id="297" r:id="rId30"/>
    <p:sldId id="288" r:id="rId31"/>
    <p:sldId id="278" r:id="rId32"/>
    <p:sldId id="298" r:id="rId33"/>
    <p:sldId id="299" r:id="rId34"/>
    <p:sldId id="301" r:id="rId35"/>
    <p:sldId id="300" r:id="rId36"/>
    <p:sldId id="302" r:id="rId37"/>
    <p:sldId id="283" r:id="rId38"/>
    <p:sldId id="303" r:id="rId39"/>
    <p:sldId id="304" r:id="rId40"/>
    <p:sldId id="289" r:id="rId41"/>
    <p:sldId id="263" r:id="rId42"/>
    <p:sldId id="264" r:id="rId43"/>
  </p:sldIdLst>
  <p:sldSz cx="9144000" cy="5143500" type="screen16x9"/>
  <p:notesSz cx="6950075" cy="9236075"/>
  <p:defaultTextStyle/>
  <p:extLst>
    <p:ext uri="{521415D9-36F7-43E2-AB2F-B90AF26B5E84}">
      <p14:sectionLst xmlns:p14="http://schemas.microsoft.com/office/powerpoint/2010/main">
        <p14:section name="Default Section" id="{99B28712-DF72-4CD5-8A25-4E63E68B92B0}">
          <p14:sldIdLst>
            <p14:sldId id="257"/>
            <p14:sldId id="280"/>
          </p14:sldIdLst>
        </p14:section>
        <p14:section name="Untitled Section" id="{AFF67F46-882A-4147-A22B-2962E106B11F}">
          <p14:sldIdLst>
            <p14:sldId id="261"/>
            <p14:sldId id="279"/>
            <p14:sldId id="306"/>
            <p14:sldId id="305"/>
            <p14:sldId id="262"/>
            <p14:sldId id="284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90"/>
            <p14:sldId id="286"/>
            <p14:sldId id="276"/>
            <p14:sldId id="281"/>
            <p14:sldId id="287"/>
            <p14:sldId id="295"/>
            <p14:sldId id="293"/>
            <p14:sldId id="291"/>
            <p14:sldId id="294"/>
            <p14:sldId id="296"/>
            <p14:sldId id="297"/>
            <p14:sldId id="288"/>
            <p14:sldId id="278"/>
            <p14:sldId id="298"/>
            <p14:sldId id="299"/>
            <p14:sldId id="301"/>
            <p14:sldId id="300"/>
            <p14:sldId id="302"/>
            <p14:sldId id="283"/>
            <p14:sldId id="303"/>
            <p14:sldId id="304"/>
            <p14:sldId id="289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58" userDrawn="1">
          <p15:clr>
            <a:srgbClr val="A4A3A4"/>
          </p15:clr>
        </p15:guide>
        <p15:guide id="2" pos="262" userDrawn="1">
          <p15:clr>
            <a:srgbClr val="A4A3A4"/>
          </p15:clr>
        </p15:guide>
        <p15:guide id="3" orient="horz" pos="3049" userDrawn="1">
          <p15:clr>
            <a:srgbClr val="A4A3A4"/>
          </p15:clr>
        </p15:guide>
        <p15:guide id="4" pos="5498" userDrawn="1">
          <p15:clr>
            <a:srgbClr val="A4A3A4"/>
          </p15:clr>
        </p15:guide>
        <p15:guide id="5" orient="horz" pos="1048" userDrawn="1">
          <p15:clr>
            <a:srgbClr val="A4A3A4"/>
          </p15:clr>
        </p15:guide>
        <p15:guide id="6" pos="917" userDrawn="1">
          <p15:clr>
            <a:srgbClr val="A4A3A4"/>
          </p15:clr>
        </p15:guide>
        <p15:guide id="7" orient="horz" pos="953" userDrawn="1">
          <p15:clr>
            <a:srgbClr val="A4A3A4"/>
          </p15:clr>
        </p15:guide>
        <p15:guide id="8" pos="3535" userDrawn="1">
          <p15:clr>
            <a:srgbClr val="A4A3A4"/>
          </p15:clr>
        </p15:guide>
        <p15:guide id="9" pos="2749" userDrawn="1">
          <p15:clr>
            <a:srgbClr val="A4A3A4"/>
          </p15:clr>
        </p15:guide>
        <p15:guide id="10" pos="3142" userDrawn="1">
          <p15:clr>
            <a:srgbClr val="A4A3A4"/>
          </p15:clr>
        </p15:guide>
        <p15:guide id="11" pos="1047" userDrawn="1">
          <p15:clr>
            <a:srgbClr val="A4A3A4"/>
          </p15:clr>
        </p15:guide>
        <p15:guide id="12" pos="44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557"/>
    <a:srgbClr val="1CB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0" autoAdjust="0"/>
    <p:restoredTop sz="92244" autoAdjust="0"/>
  </p:normalViewPr>
  <p:slideViewPr>
    <p:cSldViewPr snapToGrid="0">
      <p:cViewPr varScale="1">
        <p:scale>
          <a:sx n="82" d="100"/>
          <a:sy n="82" d="100"/>
        </p:scale>
        <p:origin x="108" y="720"/>
      </p:cViewPr>
      <p:guideLst>
        <p:guide orient="horz" pos="858"/>
        <p:guide pos="262"/>
        <p:guide orient="horz" pos="3049"/>
        <p:guide pos="5498"/>
        <p:guide orient="horz" pos="1048"/>
        <p:guide pos="917"/>
        <p:guide orient="horz" pos="953"/>
        <p:guide pos="3535"/>
        <p:guide pos="2749"/>
        <p:guide pos="3142"/>
        <p:guide pos="1047"/>
        <p:guide pos="44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2"/>
    </p:cViewPr>
  </p:sorterViewPr>
  <p:notesViewPr>
    <p:cSldViewPr snapToGrid="0">
      <p:cViewPr varScale="1">
        <p:scale>
          <a:sx n="127" d="100"/>
          <a:sy n="127" d="100"/>
        </p:scale>
        <p:origin x="2120" y="1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3F7DEF1-B5E4-429F-B875-D47EC6E6DCA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B9E33D7-C2CF-4234-AE23-764AEC56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5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9DEAA17-A9FD-4B64-B948-B762C5684A7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DC2301E-0A6E-481C-A13A-862E1C2DD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1pPr>
    <a:lvl2pPr marL="360083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2pPr>
    <a:lvl3pPr marL="720164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3pPr>
    <a:lvl4pPr marL="1080247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4pPr>
    <a:lvl5pPr marL="1440329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5pPr>
    <a:lvl6pPr marL="1800411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6pPr>
    <a:lvl7pPr marL="2160493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7pPr>
    <a:lvl8pPr marL="2520575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8pPr>
    <a:lvl9pPr marL="2880658" algn="l" defTabSz="720164" rtl="0" eaLnBrk="1" latinLnBrk="0" hangingPunct="1">
      <a:defRPr sz="94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7913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2301E-0A6E-481C-A13A-862E1C2DD1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2301E-0A6E-481C-A13A-862E1C2DD1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2301E-0A6E-481C-A13A-862E1C2DD1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2301E-0A6E-481C-A13A-862E1C2DD1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64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2301E-0A6E-481C-A13A-862E1C2DD17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310" y="4314779"/>
            <a:ext cx="1372721" cy="180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6"/>
            </a:lvl1pPr>
            <a:lvl2pPr>
              <a:defRPr sz="596"/>
            </a:lvl2pPr>
            <a:lvl3pPr>
              <a:defRPr sz="596"/>
            </a:lvl3pPr>
            <a:lvl4pPr>
              <a:defRPr sz="596"/>
            </a:lvl4pPr>
            <a:lvl5pPr>
              <a:defRPr sz="596"/>
            </a:lvl5pPr>
          </a:lstStyle>
          <a:p>
            <a:pPr lvl="0"/>
            <a:r>
              <a:rPr lang="en-US" dirty="0"/>
              <a:t>Insert Date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8562" y="3063940"/>
            <a:ext cx="1372721" cy="180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2" baseline="0"/>
            </a:lvl1pPr>
            <a:lvl2pPr>
              <a:defRPr sz="596"/>
            </a:lvl2pPr>
            <a:lvl3pPr>
              <a:defRPr sz="596"/>
            </a:lvl3pPr>
            <a:lvl4pPr>
              <a:defRPr sz="596"/>
            </a:lvl4pPr>
            <a:lvl5pPr>
              <a:defRPr sz="596"/>
            </a:lvl5pPr>
          </a:lstStyle>
          <a:p>
            <a:pPr lvl="0"/>
            <a:r>
              <a:rPr lang="en-US" dirty="0"/>
              <a:t>PREPARED FOR: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4606" y="2523721"/>
            <a:ext cx="3083702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425549" y="3198670"/>
            <a:ext cx="2514320" cy="8015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78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tainment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9" y="1815353"/>
            <a:ext cx="4505637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79604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37072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52217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 Two Thirds Widt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3570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37072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786266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9827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marks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463725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018525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marks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6511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marks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7463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16415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Half Widt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5802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47128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nifying Glass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4755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44496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Full Widt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34604"/>
            <a:ext cx="8260336" cy="2726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15637" y="1424415"/>
            <a:ext cx="8313130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091761"/>
            <a:ext cx="826033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8820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der R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7463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4402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68507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326624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786522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89234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Fact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415637" y="1424415"/>
            <a:ext cx="3843061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965912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9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il Gas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7" y="1815353"/>
            <a:ext cx="6622240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207538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il Gas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6783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il Gas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9" y="1815353"/>
            <a:ext cx="448468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45316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43196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683180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ing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6441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alf Widt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49515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237392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ing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37072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478856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rma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32718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091089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rma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9694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rma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4755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055027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Innovation/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4706944" y="3350335"/>
            <a:ext cx="4004061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INNOVATION. SERVICE.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OUR FIRST COUNSEL: STOP ACCEPTING THE STATUS QUO</a:t>
            </a: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4706944" y="3736937"/>
            <a:ext cx="4004061" cy="36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 dirty="0">
                <a:solidFill>
                  <a:srgbClr val="969796"/>
                </a:solidFill>
              </a:rPr>
              <a:t>Your business didn't become successful by clinging to outdated approaches. We embrace innovation in the service of elevating  your success.</a:t>
            </a:r>
          </a:p>
          <a:p>
            <a:pPr eaLnBrk="1" hangingPunct="1"/>
            <a:endParaRPr lang="en-US" altLang="en-US" sz="596" i="1" dirty="0">
              <a:solidFill>
                <a:srgbClr val="969796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06944" y="3694916"/>
            <a:ext cx="40040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Focus/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5592658" y="3815219"/>
            <a:ext cx="305772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>
            <a:spLocks noChangeArrowheads="1"/>
          </p:cNvSpPr>
          <p:nvPr userDrawn="1"/>
        </p:nvSpPr>
        <p:spPr bwMode="auto">
          <a:xfrm>
            <a:off x="5487462" y="3412850"/>
            <a:ext cx="3162923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5487462" y="3848334"/>
            <a:ext cx="2685493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</a:t>
            </a:r>
            <a:r>
              <a:rPr lang="en-US" altLang="en-US" sz="596" i="1" dirty="0">
                <a:solidFill>
                  <a:srgbClr val="969796"/>
                </a:solidFill>
              </a:rPr>
              <a:t>After all, we measure our success by yours.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Teamw/Re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4"/>
          <p:cNvSpPr txBox="1">
            <a:spLocks noChangeArrowheads="1"/>
          </p:cNvSpPr>
          <p:nvPr userDrawn="1"/>
        </p:nvSpPr>
        <p:spPr bwMode="auto">
          <a:xfrm>
            <a:off x="4688989" y="3350335"/>
            <a:ext cx="3731559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>
                <a:solidFill>
                  <a:srgbClr val="969796"/>
                </a:solidFill>
              </a:rPr>
              <a:t>TEAMWORK. RESPONSIVENESS.</a:t>
            </a:r>
          </a:p>
          <a:p>
            <a:pPr eaLnBrk="1" hangingPunct="1"/>
            <a:r>
              <a:rPr lang="en-US" altLang="en-US" sz="662" b="1">
                <a:solidFill>
                  <a:srgbClr val="1CB1A5"/>
                </a:solidFill>
              </a:rPr>
              <a:t>KEEPING UP MEANS YOU’RE NOT MOVING FAST ENOUGH.</a:t>
            </a:r>
          </a:p>
        </p:txBody>
      </p:sp>
      <p:sp>
        <p:nvSpPr>
          <p:cNvPr id="14" name="TextBox 5"/>
          <p:cNvSpPr txBox="1">
            <a:spLocks noChangeArrowheads="1"/>
          </p:cNvSpPr>
          <p:nvPr userDrawn="1"/>
        </p:nvSpPr>
        <p:spPr bwMode="auto">
          <a:xfrm>
            <a:off x="4688989" y="3736938"/>
            <a:ext cx="4030420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 dirty="0">
                <a:solidFill>
                  <a:srgbClr val="969796"/>
                </a:solidFill>
              </a:rPr>
              <a:t>Our teams provide industry-speciﬁc expertise with collaborative and seamless service. So you get solutions that get you ahead and keep you there.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688990" y="3694916"/>
            <a:ext cx="40304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World Mo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06944" y="3694916"/>
            <a:ext cx="40040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4"/>
          <p:cNvSpPr txBox="1">
            <a:spLocks noChangeArrowheads="1"/>
          </p:cNvSpPr>
          <p:nvPr userDrawn="1"/>
        </p:nvSpPr>
        <p:spPr bwMode="auto">
          <a:xfrm>
            <a:off x="4698539" y="3351189"/>
            <a:ext cx="3731559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>
                <a:solidFill>
                  <a:srgbClr val="969796"/>
                </a:solidFill>
              </a:rPr>
              <a:t>YOUR WORLD IS MOVING FASTER.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WE’RE MOVING SMARTER.</a:t>
            </a:r>
          </a:p>
        </p:txBody>
      </p:sp>
      <p:sp>
        <p:nvSpPr>
          <p:cNvPr id="15" name="TextBox 5"/>
          <p:cNvSpPr txBox="1">
            <a:spLocks noChangeArrowheads="1"/>
          </p:cNvSpPr>
          <p:nvPr userDrawn="1"/>
        </p:nvSpPr>
        <p:spPr bwMode="auto">
          <a:xfrm>
            <a:off x="4698539" y="3737791"/>
            <a:ext cx="37315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For Butler Snow, it’s not just about being your law ﬁrm. It’s about giving you minds that match your momentum.</a:t>
            </a:r>
          </a:p>
          <a:p>
            <a:pPr eaLnBrk="1" hangingPunct="1"/>
            <a:endParaRPr lang="en-US" altLang="en-US" sz="596" i="1">
              <a:solidFill>
                <a:srgbClr val="969796"/>
              </a:solidFill>
            </a:endParaRPr>
          </a:p>
          <a:p>
            <a:pPr eaLnBrk="1" hangingPunct="1"/>
            <a:r>
              <a:rPr lang="en-US" altLang="en-US" sz="596">
                <a:solidFill>
                  <a:srgbClr val="1CB1A5"/>
                </a:solidFill>
              </a:rPr>
              <a:t>Innovation. Service. Teamwork. Responsiveness. Focus. Value.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Depar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9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igation Depar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3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alf Widt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16116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608768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310" y="4314779"/>
            <a:ext cx="1372721" cy="180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6"/>
            </a:lvl1pPr>
            <a:lvl2pPr>
              <a:defRPr sz="596"/>
            </a:lvl2pPr>
            <a:lvl3pPr>
              <a:defRPr sz="596"/>
            </a:lvl3pPr>
            <a:lvl4pPr>
              <a:defRPr sz="596"/>
            </a:lvl4pPr>
            <a:lvl5pPr>
              <a:defRPr sz="596"/>
            </a:lvl5pPr>
          </a:lstStyle>
          <a:p>
            <a:pPr lvl="0"/>
            <a:r>
              <a:rPr lang="en-US" dirty="0"/>
              <a:t>Insert Date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8562" y="3063940"/>
            <a:ext cx="1372721" cy="180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2" baseline="0"/>
            </a:lvl1pPr>
            <a:lvl2pPr>
              <a:defRPr sz="596"/>
            </a:lvl2pPr>
            <a:lvl3pPr>
              <a:defRPr sz="596"/>
            </a:lvl3pPr>
            <a:lvl4pPr>
              <a:defRPr sz="596"/>
            </a:lvl4pPr>
            <a:lvl5pPr>
              <a:defRPr sz="596"/>
            </a:lvl5pPr>
          </a:lstStyle>
          <a:p>
            <a:pPr lvl="0"/>
            <a:r>
              <a:rPr lang="en-US" dirty="0"/>
              <a:t>PREPARED FOR: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2693705"/>
            <a:ext cx="394854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425549" y="3198670"/>
            <a:ext cx="2514320" cy="8015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51413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Full Widt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34604"/>
            <a:ext cx="8260336" cy="2726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15637" y="1424415"/>
            <a:ext cx="8313130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091761"/>
            <a:ext cx="826033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0321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alf Widt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49515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2568171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alf Widt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16116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2300951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53674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15637" y="1480562"/>
            <a:ext cx="738508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77851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Half Width As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49515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3749010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Two Thirds Width Asia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16116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3281195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90% Width As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53674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15637" y="1480562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49389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95587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952785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0641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53674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15637" y="1480562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83792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ing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5802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274478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53674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7287981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503007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tainment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9" y="1815353"/>
            <a:ext cx="4505637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33056807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37072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606776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 Two Thirds Widt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532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37072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3653117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562048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91233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38300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marks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45420"/>
            <a:ext cx="4463725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046167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marks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21144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920427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6732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marks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37328"/>
            <a:ext cx="667463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7352717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94556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95587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15637" y="1486800"/>
            <a:ext cx="5936611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872017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Half Widt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29236"/>
            <a:ext cx="455802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30323499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nifying Glass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562048"/>
            <a:ext cx="454755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842476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der R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7463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35555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68507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3084682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7682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Fact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415637" y="1424415"/>
            <a:ext cx="3843061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1948147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01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il Gas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45420"/>
            <a:ext cx="6622240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734462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254307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il Gas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29236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936611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1389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il Gas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37328"/>
            <a:ext cx="448468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4078268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16655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37328"/>
            <a:ext cx="6643196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7287981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3440449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ing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20717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50771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ing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37072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67312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rma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37328"/>
            <a:ext cx="6632718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7263705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910564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rma Two Thirds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61604"/>
            <a:ext cx="528079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15637" y="1480562"/>
            <a:ext cx="5904243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5207175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587709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rma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5637" y="1637328"/>
            <a:ext cx="454755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007729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Innovation/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4706944" y="3350335"/>
            <a:ext cx="4004061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INNOVATION. SERVICE.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OUR FIRST COUNSEL: STOP ACCEPTING THE STATUS QUO</a:t>
            </a: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4706944" y="3736937"/>
            <a:ext cx="4004061" cy="36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 dirty="0">
                <a:solidFill>
                  <a:srgbClr val="969796"/>
                </a:solidFill>
              </a:rPr>
              <a:t>Your business didn't become successful by clinging to outdated approaches. We embrace innovation in the service of elevating  your success.</a:t>
            </a:r>
          </a:p>
          <a:p>
            <a:pPr eaLnBrk="1" hangingPunct="1"/>
            <a:endParaRPr lang="en-US" altLang="en-US" sz="596" i="1" dirty="0">
              <a:solidFill>
                <a:srgbClr val="969796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06944" y="3694916"/>
            <a:ext cx="40040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7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Focus/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 userDrawn="1"/>
        </p:nvSpPr>
        <p:spPr bwMode="auto">
          <a:xfrm>
            <a:off x="4783455" y="3366471"/>
            <a:ext cx="3731559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3" name="TextBox 5"/>
          <p:cNvSpPr txBox="1">
            <a:spLocks noChangeArrowheads="1"/>
          </p:cNvSpPr>
          <p:nvPr userDrawn="1"/>
        </p:nvSpPr>
        <p:spPr bwMode="auto">
          <a:xfrm>
            <a:off x="4783455" y="3753074"/>
            <a:ext cx="3731559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After all, we measure our success by yours.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4783455" y="3711052"/>
            <a:ext cx="3935954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2446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 - Focus/Value As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5592658" y="3815219"/>
            <a:ext cx="305772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>
            <a:spLocks noChangeArrowheads="1"/>
          </p:cNvSpPr>
          <p:nvPr userDrawn="1"/>
        </p:nvSpPr>
        <p:spPr bwMode="auto">
          <a:xfrm>
            <a:off x="5487462" y="3412850"/>
            <a:ext cx="3162923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5487462" y="3848334"/>
            <a:ext cx="2685493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</a:t>
            </a:r>
            <a:r>
              <a:rPr lang="en-US" altLang="en-US" sz="596" i="1" dirty="0">
                <a:solidFill>
                  <a:srgbClr val="969796"/>
                </a:solidFill>
              </a:rPr>
              <a:t>After all, we measure our success by yours.</a:t>
            </a:r>
          </a:p>
        </p:txBody>
      </p:sp>
    </p:spTree>
    <p:extLst>
      <p:ext uri="{BB962C8B-B14F-4D97-AF65-F5344CB8AC3E}">
        <p14:creationId xmlns:p14="http://schemas.microsoft.com/office/powerpoint/2010/main" val="4087782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 - Focus/Value As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 userDrawn="1"/>
        </p:nvSpPr>
        <p:spPr bwMode="auto">
          <a:xfrm>
            <a:off x="4783455" y="3366471"/>
            <a:ext cx="3731559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3" name="TextBox 5"/>
          <p:cNvSpPr txBox="1">
            <a:spLocks noChangeArrowheads="1"/>
          </p:cNvSpPr>
          <p:nvPr userDrawn="1"/>
        </p:nvSpPr>
        <p:spPr bwMode="auto">
          <a:xfrm>
            <a:off x="4783455" y="3753074"/>
            <a:ext cx="3731559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After all, we measure our success by yours.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4783455" y="3711052"/>
            <a:ext cx="3935954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8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ing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55802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4408669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4408669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16079352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 - Transition High Rise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592658" y="3815219"/>
            <a:ext cx="305772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4"/>
          <p:cNvSpPr txBox="1">
            <a:spLocks noChangeArrowheads="1"/>
          </p:cNvSpPr>
          <p:nvPr userDrawn="1"/>
        </p:nvSpPr>
        <p:spPr bwMode="auto">
          <a:xfrm>
            <a:off x="5487462" y="3412850"/>
            <a:ext cx="3162923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2" name="TextBox 5"/>
          <p:cNvSpPr txBox="1">
            <a:spLocks noChangeArrowheads="1"/>
          </p:cNvSpPr>
          <p:nvPr userDrawn="1"/>
        </p:nvSpPr>
        <p:spPr bwMode="auto">
          <a:xfrm>
            <a:off x="5487462" y="3848334"/>
            <a:ext cx="2685493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</a:t>
            </a:r>
            <a:r>
              <a:rPr lang="en-US" altLang="en-US" sz="596" i="1" dirty="0">
                <a:solidFill>
                  <a:srgbClr val="969796"/>
                </a:solidFill>
              </a:rPr>
              <a:t>After all, we measure our success by yours.</a:t>
            </a:r>
          </a:p>
        </p:txBody>
      </p:sp>
    </p:spTree>
    <p:extLst>
      <p:ext uri="{BB962C8B-B14F-4D97-AF65-F5344CB8AC3E}">
        <p14:creationId xmlns:p14="http://schemas.microsoft.com/office/powerpoint/2010/main" val="25071097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 - Transition Modern Stair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592658" y="3815219"/>
            <a:ext cx="305772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4"/>
          <p:cNvSpPr txBox="1">
            <a:spLocks noChangeArrowheads="1"/>
          </p:cNvSpPr>
          <p:nvPr userDrawn="1"/>
        </p:nvSpPr>
        <p:spPr bwMode="auto">
          <a:xfrm>
            <a:off x="5487462" y="3412850"/>
            <a:ext cx="3162923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2" name="TextBox 5"/>
          <p:cNvSpPr txBox="1">
            <a:spLocks noChangeArrowheads="1"/>
          </p:cNvSpPr>
          <p:nvPr userDrawn="1"/>
        </p:nvSpPr>
        <p:spPr bwMode="auto">
          <a:xfrm>
            <a:off x="5487462" y="3848334"/>
            <a:ext cx="2685493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</a:t>
            </a:r>
            <a:r>
              <a:rPr lang="en-US" altLang="en-US" sz="596" i="1" dirty="0">
                <a:solidFill>
                  <a:srgbClr val="969796"/>
                </a:solidFill>
              </a:rPr>
              <a:t>After all, we measure our success by yours.</a:t>
            </a:r>
          </a:p>
        </p:txBody>
      </p:sp>
    </p:spTree>
    <p:extLst>
      <p:ext uri="{BB962C8B-B14F-4D97-AF65-F5344CB8AC3E}">
        <p14:creationId xmlns:p14="http://schemas.microsoft.com/office/powerpoint/2010/main" val="9709490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 - Transition Archite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4783455" y="3711052"/>
            <a:ext cx="3935954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4"/>
          <p:cNvSpPr txBox="1">
            <a:spLocks noChangeArrowheads="1"/>
          </p:cNvSpPr>
          <p:nvPr userDrawn="1"/>
        </p:nvSpPr>
        <p:spPr bwMode="auto">
          <a:xfrm>
            <a:off x="4783455" y="3366471"/>
            <a:ext cx="3731559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1" name="TextBox 5"/>
          <p:cNvSpPr txBox="1">
            <a:spLocks noChangeArrowheads="1"/>
          </p:cNvSpPr>
          <p:nvPr userDrawn="1"/>
        </p:nvSpPr>
        <p:spPr bwMode="auto">
          <a:xfrm>
            <a:off x="4783455" y="3753074"/>
            <a:ext cx="3731559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After all, we measure our success by yours.</a:t>
            </a:r>
          </a:p>
        </p:txBody>
      </p:sp>
    </p:spTree>
    <p:extLst>
      <p:ext uri="{BB962C8B-B14F-4D97-AF65-F5344CB8AC3E}">
        <p14:creationId xmlns:p14="http://schemas.microsoft.com/office/powerpoint/2010/main" val="40385855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Teamw/Re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5592658" y="3815219"/>
            <a:ext cx="305772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>
            <a:spLocks noChangeArrowheads="1"/>
          </p:cNvSpPr>
          <p:nvPr userDrawn="1"/>
        </p:nvSpPr>
        <p:spPr bwMode="auto">
          <a:xfrm>
            <a:off x="5487462" y="3412850"/>
            <a:ext cx="3162923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 dirty="0">
                <a:solidFill>
                  <a:srgbClr val="969796"/>
                </a:solidFill>
              </a:rPr>
              <a:t>FOCUS. VALUE.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SOME TAKE CREDIT. WE TAKE INITIATIVE.</a:t>
            </a:r>
          </a:p>
        </p:txBody>
      </p:sp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5487462" y="3848334"/>
            <a:ext cx="2685493" cy="2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Our approach allows us to anticipate challenges and ﬁnd creative solutions. </a:t>
            </a:r>
            <a:r>
              <a:rPr lang="en-US" altLang="en-US" sz="596" i="1" dirty="0">
                <a:solidFill>
                  <a:srgbClr val="969796"/>
                </a:solidFill>
              </a:rPr>
              <a:t>After all, we measure our success by yours.</a:t>
            </a:r>
          </a:p>
        </p:txBody>
      </p:sp>
    </p:spTree>
    <p:extLst>
      <p:ext uri="{BB962C8B-B14F-4D97-AF65-F5344CB8AC3E}">
        <p14:creationId xmlns:p14="http://schemas.microsoft.com/office/powerpoint/2010/main" val="42694115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 - World Mo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nip Single Corner Rectangle 7"/>
          <p:cNvSpPr/>
          <p:nvPr userDrawn="1"/>
        </p:nvSpPr>
        <p:spPr>
          <a:xfrm>
            <a:off x="4483962" y="2875485"/>
            <a:ext cx="4316690" cy="1316920"/>
          </a:xfrm>
          <a:custGeom>
            <a:avLst/>
            <a:gdLst>
              <a:gd name="connsiteX0" fmla="*/ 0 w 4229100"/>
              <a:gd name="connsiteY0" fmla="*/ 0 h 2109651"/>
              <a:gd name="connsiteX1" fmla="*/ 4229100 w 4229100"/>
              <a:gd name="connsiteY1" fmla="*/ 0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0 w 4229100"/>
              <a:gd name="connsiteY0" fmla="*/ 0 h 2109651"/>
              <a:gd name="connsiteX1" fmla="*/ 4229100 w 4229100"/>
              <a:gd name="connsiteY1" fmla="*/ 391886 h 2109651"/>
              <a:gd name="connsiteX2" fmla="*/ 4229100 w 4229100"/>
              <a:gd name="connsiteY2" fmla="*/ 2109651 h 2109651"/>
              <a:gd name="connsiteX3" fmla="*/ 0 w 4229100"/>
              <a:gd name="connsiteY3" fmla="*/ 2109651 h 2109651"/>
              <a:gd name="connsiteX4" fmla="*/ 0 w 4229100"/>
              <a:gd name="connsiteY4" fmla="*/ 0 h 2109651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2109651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0 h 5856863"/>
              <a:gd name="connsiteX1" fmla="*/ 4235494 w 4235494"/>
              <a:gd name="connsiteY1" fmla="*/ 391886 h 5856863"/>
              <a:gd name="connsiteX2" fmla="*/ 4235494 w 4235494"/>
              <a:gd name="connsiteY2" fmla="*/ 5834734 h 5856863"/>
              <a:gd name="connsiteX3" fmla="*/ 0 w 4235494"/>
              <a:gd name="connsiteY3" fmla="*/ 5856863 h 5856863"/>
              <a:gd name="connsiteX4" fmla="*/ 6394 w 4235494"/>
              <a:gd name="connsiteY4" fmla="*/ 0 h 5856863"/>
              <a:gd name="connsiteX0" fmla="*/ 6394 w 4235494"/>
              <a:gd name="connsiteY0" fmla="*/ 447296 h 6304159"/>
              <a:gd name="connsiteX1" fmla="*/ 4204195 w 4235494"/>
              <a:gd name="connsiteY1" fmla="*/ 0 h 6304159"/>
              <a:gd name="connsiteX2" fmla="*/ 4235494 w 4235494"/>
              <a:gd name="connsiteY2" fmla="*/ 6282030 h 6304159"/>
              <a:gd name="connsiteX3" fmla="*/ 0 w 4235494"/>
              <a:gd name="connsiteY3" fmla="*/ 6304159 h 6304159"/>
              <a:gd name="connsiteX4" fmla="*/ 6394 w 4235494"/>
              <a:gd name="connsiteY4" fmla="*/ 447296 h 6304159"/>
              <a:gd name="connsiteX0" fmla="*/ 289 w 4241909"/>
              <a:gd name="connsiteY0" fmla="*/ 598087 h 6304159"/>
              <a:gd name="connsiteX1" fmla="*/ 4210610 w 4241909"/>
              <a:gd name="connsiteY1" fmla="*/ 0 h 6304159"/>
              <a:gd name="connsiteX2" fmla="*/ 4241909 w 4241909"/>
              <a:gd name="connsiteY2" fmla="*/ 6282030 h 6304159"/>
              <a:gd name="connsiteX3" fmla="*/ 6415 w 4241909"/>
              <a:gd name="connsiteY3" fmla="*/ 6304159 h 6304159"/>
              <a:gd name="connsiteX4" fmla="*/ 289 w 4241909"/>
              <a:gd name="connsiteY4" fmla="*/ 598087 h 6304159"/>
              <a:gd name="connsiteX0" fmla="*/ 228 w 4244978"/>
              <a:gd name="connsiteY0" fmla="*/ 447297 h 6304159"/>
              <a:gd name="connsiteX1" fmla="*/ 4213679 w 4244978"/>
              <a:gd name="connsiteY1" fmla="*/ 0 h 6304159"/>
              <a:gd name="connsiteX2" fmla="*/ 4244978 w 4244978"/>
              <a:gd name="connsiteY2" fmla="*/ 6282030 h 6304159"/>
              <a:gd name="connsiteX3" fmla="*/ 9484 w 4244978"/>
              <a:gd name="connsiteY3" fmla="*/ 6304159 h 6304159"/>
              <a:gd name="connsiteX4" fmla="*/ 228 w 4244978"/>
              <a:gd name="connsiteY4" fmla="*/ 447297 h 6304159"/>
              <a:gd name="connsiteX0" fmla="*/ 228 w 4244978"/>
              <a:gd name="connsiteY0" fmla="*/ 270282 h 6127144"/>
              <a:gd name="connsiteX1" fmla="*/ 4207419 w 4244978"/>
              <a:gd name="connsiteY1" fmla="*/ 0 h 6127144"/>
              <a:gd name="connsiteX2" fmla="*/ 4244978 w 4244978"/>
              <a:gd name="connsiteY2" fmla="*/ 6105015 h 6127144"/>
              <a:gd name="connsiteX3" fmla="*/ 9484 w 4244978"/>
              <a:gd name="connsiteY3" fmla="*/ 6127144 h 6127144"/>
              <a:gd name="connsiteX4" fmla="*/ 228 w 4244978"/>
              <a:gd name="connsiteY4" fmla="*/ 270282 h 6127144"/>
              <a:gd name="connsiteX0" fmla="*/ 228 w 4244978"/>
              <a:gd name="connsiteY0" fmla="*/ 204721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04721 h 6061583"/>
              <a:gd name="connsiteX0" fmla="*/ 228 w 4244978"/>
              <a:gd name="connsiteY0" fmla="*/ 217833 h 6061583"/>
              <a:gd name="connsiteX1" fmla="*/ 4207419 w 4244978"/>
              <a:gd name="connsiteY1" fmla="*/ 0 h 6061583"/>
              <a:gd name="connsiteX2" fmla="*/ 4244978 w 4244978"/>
              <a:gd name="connsiteY2" fmla="*/ 6039454 h 6061583"/>
              <a:gd name="connsiteX3" fmla="*/ 9484 w 4244978"/>
              <a:gd name="connsiteY3" fmla="*/ 6061583 h 6061583"/>
              <a:gd name="connsiteX4" fmla="*/ 228 w 4244978"/>
              <a:gd name="connsiteY4" fmla="*/ 217833 h 6061583"/>
              <a:gd name="connsiteX0" fmla="*/ 228 w 4244978"/>
              <a:gd name="connsiteY0" fmla="*/ 1591063 h 7434813"/>
              <a:gd name="connsiteX1" fmla="*/ 4211817 w 4244978"/>
              <a:gd name="connsiteY1" fmla="*/ 0 h 7434813"/>
              <a:gd name="connsiteX2" fmla="*/ 4244978 w 4244978"/>
              <a:gd name="connsiteY2" fmla="*/ 7412684 h 7434813"/>
              <a:gd name="connsiteX3" fmla="*/ 9484 w 4244978"/>
              <a:gd name="connsiteY3" fmla="*/ 7434813 h 7434813"/>
              <a:gd name="connsiteX4" fmla="*/ 228 w 4244978"/>
              <a:gd name="connsiteY4" fmla="*/ 1591063 h 7434813"/>
              <a:gd name="connsiteX0" fmla="*/ 228 w 4244978"/>
              <a:gd name="connsiteY0" fmla="*/ 2228634 h 8072384"/>
              <a:gd name="connsiteX1" fmla="*/ 4216216 w 4244978"/>
              <a:gd name="connsiteY1" fmla="*/ 0 h 8072384"/>
              <a:gd name="connsiteX2" fmla="*/ 4244978 w 4244978"/>
              <a:gd name="connsiteY2" fmla="*/ 8050255 h 8072384"/>
              <a:gd name="connsiteX3" fmla="*/ 9484 w 4244978"/>
              <a:gd name="connsiteY3" fmla="*/ 8072384 h 8072384"/>
              <a:gd name="connsiteX4" fmla="*/ 228 w 4244978"/>
              <a:gd name="connsiteY4" fmla="*/ 2228634 h 8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978" h="8072384">
                <a:moveTo>
                  <a:pt x="228" y="2228634"/>
                </a:moveTo>
                <a:lnTo>
                  <a:pt x="4216216" y="0"/>
                </a:lnTo>
                <a:lnTo>
                  <a:pt x="4244978" y="8050255"/>
                </a:lnTo>
                <a:lnTo>
                  <a:pt x="9484" y="8072384"/>
                </a:lnTo>
                <a:cubicBezTo>
                  <a:pt x="11615" y="6120096"/>
                  <a:pt x="-1903" y="4180922"/>
                  <a:pt x="228" y="22286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7129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06944" y="3694916"/>
            <a:ext cx="40040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4"/>
          <p:cNvSpPr txBox="1">
            <a:spLocks noChangeArrowheads="1"/>
          </p:cNvSpPr>
          <p:nvPr userDrawn="1"/>
        </p:nvSpPr>
        <p:spPr bwMode="auto">
          <a:xfrm>
            <a:off x="4698539" y="3351189"/>
            <a:ext cx="3731559" cy="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927">
                <a:solidFill>
                  <a:srgbClr val="969796"/>
                </a:solidFill>
              </a:rPr>
              <a:t>YOUR WORLD IS MOVING FASTER.</a:t>
            </a:r>
          </a:p>
          <a:p>
            <a:pPr eaLnBrk="1" hangingPunct="1"/>
            <a:r>
              <a:rPr lang="en-US" altLang="en-US" sz="662" b="1" dirty="0">
                <a:solidFill>
                  <a:srgbClr val="1CB1A5"/>
                </a:solidFill>
              </a:rPr>
              <a:t>WE’RE MOVING SMARTER.</a:t>
            </a:r>
          </a:p>
        </p:txBody>
      </p:sp>
      <p:sp>
        <p:nvSpPr>
          <p:cNvPr id="15" name="TextBox 5"/>
          <p:cNvSpPr txBox="1">
            <a:spLocks noChangeArrowheads="1"/>
          </p:cNvSpPr>
          <p:nvPr userDrawn="1"/>
        </p:nvSpPr>
        <p:spPr bwMode="auto">
          <a:xfrm>
            <a:off x="4698539" y="3737791"/>
            <a:ext cx="37315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596" i="1">
                <a:solidFill>
                  <a:srgbClr val="969796"/>
                </a:solidFill>
              </a:rPr>
              <a:t>For Butler Snow, it’s not just about being your law ﬁrm. It’s about giving you minds that match your momentum.</a:t>
            </a:r>
          </a:p>
          <a:p>
            <a:pPr eaLnBrk="1" hangingPunct="1"/>
            <a:endParaRPr lang="en-US" altLang="en-US" sz="596" i="1">
              <a:solidFill>
                <a:srgbClr val="969796"/>
              </a:solidFill>
            </a:endParaRPr>
          </a:p>
          <a:p>
            <a:pPr eaLnBrk="1" hangingPunct="1"/>
            <a:r>
              <a:rPr lang="en-US" altLang="en-US" sz="596">
                <a:solidFill>
                  <a:srgbClr val="1CB1A5"/>
                </a:solidFill>
              </a:rPr>
              <a:t>Innovation. Service. Teamwork. Responsiveness. Focus. Value.</a:t>
            </a:r>
          </a:p>
        </p:txBody>
      </p:sp>
    </p:spTree>
    <p:extLst>
      <p:ext uri="{BB962C8B-B14F-4D97-AF65-F5344CB8AC3E}">
        <p14:creationId xmlns:p14="http://schemas.microsoft.com/office/powerpoint/2010/main" val="9554803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Depar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3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igation Depar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092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nder R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7463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386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eople Half Widt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4495159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205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nder R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74631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6800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38822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ing 90%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4868" y="1815353"/>
            <a:ext cx="6653674" cy="3002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4"/>
            </a:lvl1pPr>
            <a:lvl2pPr marL="252860" indent="0">
              <a:buNone/>
              <a:defRPr sz="794"/>
            </a:lvl2pPr>
            <a:lvl3pPr marL="505719" indent="0">
              <a:buNone/>
              <a:defRPr sz="794"/>
            </a:lvl3pPr>
            <a:lvl4pPr marL="758579" indent="0">
              <a:buNone/>
              <a:defRPr sz="695"/>
            </a:lvl4pPr>
            <a:lvl5pPr marL="1011438" indent="0">
              <a:buNone/>
              <a:defRPr sz="6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15637" y="1154147"/>
            <a:ext cx="6571288" cy="244930"/>
          </a:xfrm>
          <a:prstGeom prst="rect">
            <a:avLst/>
          </a:prstGeom>
        </p:spPr>
        <p:txBody>
          <a:bodyPr/>
          <a:lstStyle>
            <a:lvl1pPr algn="l">
              <a:defRPr sz="1324" b="1">
                <a:solidFill>
                  <a:srgbClr val="1CB0A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7" y="1480562"/>
            <a:ext cx="6571288" cy="0"/>
          </a:xfrm>
          <a:prstGeom prst="line">
            <a:avLst/>
          </a:prstGeom>
          <a:ln w="28575" cmpd="sng">
            <a:solidFill>
              <a:srgbClr val="1CAFA3"/>
            </a:solidFill>
          </a:ln>
        </p:spPr>
      </p:cxnSp>
    </p:spTree>
    <p:extLst>
      <p:ext uri="{BB962C8B-B14F-4D97-AF65-F5344CB8AC3E}">
        <p14:creationId xmlns:p14="http://schemas.microsoft.com/office/powerpoint/2010/main" val="20404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89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46" Type="http://schemas.openxmlformats.org/officeDocument/2006/relationships/slideLayout" Target="../slideLayouts/slideLayout8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4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slideLayout" Target="../slideLayouts/slideLayout8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48" Type="http://schemas.openxmlformats.org/officeDocument/2006/relationships/slideLayout" Target="../slideLayouts/slideLayout87.xml"/><Relationship Id="rId8" Type="http://schemas.openxmlformats.org/officeDocument/2006/relationships/slideLayout" Target="../slideLayouts/slideLayout47.xml"/><Relationship Id="rId5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37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2" r:id="rId2"/>
    <p:sldLayoutId id="2147483669" r:id="rId3"/>
    <p:sldLayoutId id="2147483706" r:id="rId4"/>
    <p:sldLayoutId id="2147483673" r:id="rId5"/>
    <p:sldLayoutId id="2147483711" r:id="rId6"/>
    <p:sldLayoutId id="2147483707" r:id="rId7"/>
    <p:sldLayoutId id="2147483708" r:id="rId8"/>
    <p:sldLayoutId id="2147483709" r:id="rId9"/>
    <p:sldLayoutId id="2147483710" r:id="rId10"/>
    <p:sldLayoutId id="2147483712" r:id="rId11"/>
    <p:sldLayoutId id="2147483714" r:id="rId12"/>
    <p:sldLayoutId id="2147483715" r:id="rId13"/>
    <p:sldLayoutId id="2147483713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671" r:id="rId23"/>
    <p:sldLayoutId id="2147483685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  <p:sldLayoutId id="2147483738" r:id="rId39"/>
  </p:sldLayoutIdLst>
  <p:txStyles>
    <p:titleStyle>
      <a:lvl1pPr algn="ctr" defTabSz="505719" rtl="0" eaLnBrk="1" latinLnBrk="0" hangingPunct="1">
        <a:spcBef>
          <a:spcPct val="0"/>
        </a:spcBef>
        <a:buNone/>
        <a:defRPr sz="24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645" indent="-189645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10897" indent="-158037" algn="l" defTabSz="5057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632149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41" kern="1200">
          <a:solidFill>
            <a:schemeClr val="tx1"/>
          </a:solidFill>
          <a:latin typeface="+mn-lt"/>
          <a:ea typeface="+mn-ea"/>
          <a:cs typeface="+mn-cs"/>
        </a:defRPr>
      </a:lvl3pPr>
      <a:lvl4pPr marL="885009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093" kern="1200">
          <a:solidFill>
            <a:schemeClr val="tx1"/>
          </a:solidFill>
          <a:latin typeface="+mn-lt"/>
          <a:ea typeface="+mn-ea"/>
          <a:cs typeface="+mn-cs"/>
        </a:defRPr>
      </a:lvl4pPr>
      <a:lvl5pPr marL="1137868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»"/>
        <a:defRPr sz="1093" kern="1200">
          <a:solidFill>
            <a:schemeClr val="tx1"/>
          </a:solidFill>
          <a:latin typeface="+mn-lt"/>
          <a:ea typeface="+mn-ea"/>
          <a:cs typeface="+mn-cs"/>
        </a:defRPr>
      </a:lvl5pPr>
      <a:lvl6pPr marL="1390728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6pPr>
      <a:lvl7pPr marL="1643587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7pPr>
      <a:lvl8pPr marL="1896446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8pPr>
      <a:lvl9pPr marL="2149306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1pPr>
      <a:lvl2pPr marL="252860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2pPr>
      <a:lvl3pPr marL="505719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3pPr>
      <a:lvl4pPr marL="758578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4pPr>
      <a:lvl5pPr marL="1011438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5pPr>
      <a:lvl6pPr marL="1264297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6pPr>
      <a:lvl7pPr marL="1517157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7pPr>
      <a:lvl8pPr marL="1770017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8pPr>
      <a:lvl9pPr marL="2022876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0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  <p:sldLayoutId id="2147483794" r:id="rId48"/>
    <p:sldLayoutId id="2147483795" r:id="rId49"/>
    <p:sldLayoutId id="2147483796" r:id="rId50"/>
  </p:sldLayoutIdLst>
  <p:txStyles>
    <p:titleStyle>
      <a:lvl1pPr algn="ctr" defTabSz="505719" rtl="0" eaLnBrk="1" latinLnBrk="0" hangingPunct="1">
        <a:spcBef>
          <a:spcPct val="0"/>
        </a:spcBef>
        <a:buNone/>
        <a:defRPr sz="24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645" indent="-189645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10897" indent="-158037" algn="l" defTabSz="5057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632149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41" kern="1200">
          <a:solidFill>
            <a:schemeClr val="tx1"/>
          </a:solidFill>
          <a:latin typeface="+mn-lt"/>
          <a:ea typeface="+mn-ea"/>
          <a:cs typeface="+mn-cs"/>
        </a:defRPr>
      </a:lvl3pPr>
      <a:lvl4pPr marL="885009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093" kern="1200">
          <a:solidFill>
            <a:schemeClr val="tx1"/>
          </a:solidFill>
          <a:latin typeface="+mn-lt"/>
          <a:ea typeface="+mn-ea"/>
          <a:cs typeface="+mn-cs"/>
        </a:defRPr>
      </a:lvl4pPr>
      <a:lvl5pPr marL="1137868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»"/>
        <a:defRPr sz="1093" kern="1200">
          <a:solidFill>
            <a:schemeClr val="tx1"/>
          </a:solidFill>
          <a:latin typeface="+mn-lt"/>
          <a:ea typeface="+mn-ea"/>
          <a:cs typeface="+mn-cs"/>
        </a:defRPr>
      </a:lvl5pPr>
      <a:lvl6pPr marL="1390728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6pPr>
      <a:lvl7pPr marL="1643587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7pPr>
      <a:lvl8pPr marL="1896446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8pPr>
      <a:lvl9pPr marL="2149306" indent="-126430" algn="l" defTabSz="5057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1pPr>
      <a:lvl2pPr marL="252860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2pPr>
      <a:lvl3pPr marL="505719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3pPr>
      <a:lvl4pPr marL="758578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4pPr>
      <a:lvl5pPr marL="1011438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5pPr>
      <a:lvl6pPr marL="1264297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6pPr>
      <a:lvl7pPr marL="1517157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7pPr>
      <a:lvl8pPr marL="1770017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8pPr>
      <a:lvl9pPr marL="2022876" algn="l" defTabSz="505719" rtl="0" eaLnBrk="1" latinLnBrk="0" hangingPunct="1">
        <a:defRPr sz="9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troy.johnston@butlersnow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rker.berry@butlersnow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7AB7695-A384-45D6-85B9-4C966A08ED27}"/>
              </a:ext>
            </a:extLst>
          </p:cNvPr>
          <p:cNvSpPr txBox="1">
            <a:spLocks/>
          </p:cNvSpPr>
          <p:nvPr/>
        </p:nvSpPr>
        <p:spPr>
          <a:xfrm>
            <a:off x="392614" y="1350296"/>
            <a:ext cx="3066094" cy="106905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5" rIns="0" bIns="0" anchor="t"/>
          <a:lstStyle>
            <a:lvl1pPr marL="189645" indent="-189645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0897" indent="-158037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2149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5009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868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90728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3587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96446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9306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spc="-24" dirty="0">
                <a:latin typeface="Arial" panose="02020603050405020304" pitchFamily="2"/>
              </a:rPr>
              <a:t>Overview of the American Rescue Plan Act of 2021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F4FE1EE7-4C65-4E36-A1FB-289F7F6EA397}"/>
              </a:ext>
            </a:extLst>
          </p:cNvPr>
          <p:cNvSpPr txBox="1">
            <a:spLocks/>
          </p:cNvSpPr>
          <p:nvPr/>
        </p:nvSpPr>
        <p:spPr>
          <a:xfrm>
            <a:off x="316328" y="3019148"/>
            <a:ext cx="3216795" cy="96455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5" rIns="0" bIns="0" anchor="t"/>
          <a:lstStyle>
            <a:lvl1pPr marL="189645" indent="-189645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0897" indent="-158037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2149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5009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868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90728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3587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96446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9306" indent="-126430" algn="l" defTabSz="5057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 spc="-24" dirty="0">
                <a:latin typeface="Arial" panose="02020603050405020304" pitchFamily="2"/>
              </a:rPr>
              <a:t>Presented by: Troy Johnston and Parker Berry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 spc="-24" dirty="0">
                <a:latin typeface="Arial" panose="02020603050405020304" pitchFamily="2"/>
              </a:rPr>
              <a:t>July 15,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5121B-04AA-43E1-99A0-4542689BB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Examples of Public Health eligible uses continued: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100" u="sng" dirty="0"/>
              <a:t>Behavioral Health Care</a:t>
            </a:r>
            <a:r>
              <a:rPr lang="en-US" sz="1100" dirty="0"/>
              <a:t>: mental health treatment; substance misuse treatment; other behavioral health services; hotlines; crisis intervention; overdose intervention; outreach services regarding same and preventative medicine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100" u="sng" dirty="0"/>
              <a:t>Public Health and Safety Staff:</a:t>
            </a:r>
            <a:r>
              <a:rPr lang="en-US" sz="1100" dirty="0"/>
              <a:t> payroll and benefits of public safety and public health employees to the extent their services are devoted to mitigating or responding to pandemic.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100" dirty="0"/>
              <a:t>**presumption exists but different from CRF eligibility in that employee, or his/her operating unit or division, “is primarily dedicated” to responding to pandemic**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100" dirty="0"/>
              <a:t>Must have records to support presumption that employee works regularly on pandemic response, but need not routinely track hours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101" u="sng" dirty="0"/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I. Public Health and Economic Impacts</a:t>
            </a:r>
          </a:p>
        </p:txBody>
      </p:sp>
    </p:spTree>
    <p:extLst>
      <p:ext uri="{BB962C8B-B14F-4D97-AF65-F5344CB8AC3E}">
        <p14:creationId xmlns:p14="http://schemas.microsoft.com/office/powerpoint/2010/main" val="14543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5121B-04AA-43E1-99A0-4542689BB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Examples of Responding to Negative Economic Impact Uses: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100" u="sng" dirty="0"/>
              <a:t>Assistance to Unemployed Workers</a:t>
            </a:r>
            <a:r>
              <a:rPr lang="en-US" sz="1100" dirty="0"/>
              <a:t>: job training for unemployed due to pandemic or unable to find job due to negative economic impacts of pandemic.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100" u="sng" dirty="0"/>
              <a:t>Assistance to Households</a:t>
            </a:r>
            <a:r>
              <a:rPr lang="en-US" sz="1100" dirty="0"/>
              <a:t>: 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Must show negative economic impact from pandemic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Food assistance; rent; mortgage; utilities; counseling and legal aid to prevent eviction or homelessness; cash assistance (must be reasonable </a:t>
            </a:r>
            <a:r>
              <a:rPr lang="en-US" sz="1100" dirty="0">
                <a:sym typeface="Wingdings" panose="05000000000000000000" pitchFamily="2" charset="2"/>
              </a:rPr>
              <a:t>)</a:t>
            </a:r>
            <a:r>
              <a:rPr lang="en-US" sz="1100" dirty="0"/>
              <a:t>; burials, repairs; weatherization; internet access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100" u="sng" dirty="0"/>
              <a:t>Small Business and Non-profits:</a:t>
            </a:r>
            <a:r>
              <a:rPr lang="en-US" sz="1100" dirty="0"/>
              <a:t> 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Must show negative economic impact from pandemic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Assist with covering payroll, mortgages, rent or other operating costs, utilities, retain employees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COVID-19 mitigation tactics such as barriers, enhanced cleaning, vaccination and testing programs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100" u="sng" dirty="0"/>
              <a:t>Aid to Impacted Industries</a:t>
            </a:r>
            <a:r>
              <a:rPr lang="en-US" sz="1100" dirty="0"/>
              <a:t>: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Must show negative economic impact from pandemic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COVID-19 mitigation measures and social distancing techniques and PPE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Aid for planned expansion or upgrade of tourism, travel and hospitality facilities delayed due to pandemic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100" dirty="0"/>
              <a:t>Records required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I. Public Health and Economic Impacts</a:t>
            </a:r>
          </a:p>
        </p:txBody>
      </p:sp>
    </p:spTree>
    <p:extLst>
      <p:ext uri="{BB962C8B-B14F-4D97-AF65-F5344CB8AC3E}">
        <p14:creationId xmlns:p14="http://schemas.microsoft.com/office/powerpoint/2010/main" val="221014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5121B-04AA-43E1-99A0-4542689BB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Examples of Responding to Negative Economic Impact Uses, continued: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Those communities disproportionally impacted by the pandemic and/or living in QCTs: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Housing and Neighborhoods for Low-Income</a:t>
            </a:r>
            <a:r>
              <a:rPr lang="en-US" sz="1200" dirty="0"/>
              <a:t>: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200" dirty="0"/>
              <a:t>Services to address homelessness and access to stable housing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200" dirty="0"/>
              <a:t>Affordable housing development to increase supply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200" dirty="0"/>
              <a:t>Housing vouchers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Addressing Educational Disparities</a:t>
            </a:r>
            <a:r>
              <a:rPr lang="en-US" sz="1200" dirty="0"/>
              <a:t>: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200" dirty="0"/>
              <a:t>Assistance to high-poverty school districts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200" dirty="0"/>
              <a:t>Enrichment and afterschool programs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200" dirty="0"/>
              <a:t>Social, emotion and mental health needs of students</a:t>
            </a:r>
          </a:p>
          <a:p>
            <a:pPr marL="930029" lvl="3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Promoting Healthy Childhood Environment</a:t>
            </a:r>
          </a:p>
          <a:p>
            <a:pPr marL="1182888" lvl="4" indent="-171450">
              <a:buFont typeface="Arial" panose="020B0604020202020204" pitchFamily="34" charset="0"/>
              <a:buChar char="•"/>
            </a:pPr>
            <a:r>
              <a:rPr lang="en-US" sz="1200" dirty="0"/>
              <a:t>Childcare; enhanced services for child welfare and foster youth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I. Public Health and Economic Impacts</a:t>
            </a:r>
          </a:p>
        </p:txBody>
      </p:sp>
    </p:spTree>
    <p:extLst>
      <p:ext uri="{BB962C8B-B14F-4D97-AF65-F5344CB8AC3E}">
        <p14:creationId xmlns:p14="http://schemas.microsoft.com/office/powerpoint/2010/main" val="269866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5121B-04AA-43E1-99A0-4542689BB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This category of uses does </a:t>
            </a:r>
            <a:r>
              <a:rPr lang="en-US" sz="1200" u="sng" dirty="0"/>
              <a:t>NOT</a:t>
            </a:r>
            <a:r>
              <a:rPr lang="en-US" sz="1200" dirty="0"/>
              <a:t> include: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Contribution to rainy day funds, financial reserves or similar funds.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General infrastructure projects UNLESS the project responded to a specific pandemic public health need (e.g., investments in facilities for delivery of vaccines) or a specific negative economic impact like affordable housing in a QCT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Payment of debt service incurred prior to March 3, 2021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I. Public Health and Economic Impacts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C4EC7-9E00-422D-964B-654B3E0B7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630" y="2669380"/>
            <a:ext cx="18192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1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E3BED-663F-48C5-BC16-3BC5BDCC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0" y="1697715"/>
            <a:ext cx="7172325" cy="26638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Public Health and Economic Impacts – Pertinent FAQs</a:t>
            </a:r>
          </a:p>
        </p:txBody>
      </p:sp>
    </p:spTree>
    <p:extLst>
      <p:ext uri="{BB962C8B-B14F-4D97-AF65-F5344CB8AC3E}">
        <p14:creationId xmlns:p14="http://schemas.microsoft.com/office/powerpoint/2010/main" val="66986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Public Health and Economic Impacts – Pertinent FAQs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CC9FF5-3D19-4630-8527-DABB6D06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1534698"/>
            <a:ext cx="7479506" cy="334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4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Public Health and Economic Impacts – Pertinent FAQs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CB9BF-793D-46E1-94D2-852887218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71384"/>
            <a:ext cx="8082095" cy="32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5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Public Health and Economic Impacts – Pertinent FAQs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7508-6F4A-44D7-9C68-0EABFCCA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59" y="1911303"/>
            <a:ext cx="7432239" cy="26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5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B6CCA-CC0D-4A46-A34D-717CE3FB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Public Health and Economic Impacts – Pertinent FAQs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6482F-33D4-4092-AC2B-7EBD95FE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757362"/>
            <a:ext cx="86391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05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5670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II. PREMIUM PAY</a:t>
            </a:r>
          </a:p>
        </p:txBody>
      </p:sp>
    </p:spTree>
    <p:extLst>
      <p:ext uri="{BB962C8B-B14F-4D97-AF65-F5344CB8AC3E}">
        <p14:creationId xmlns:p14="http://schemas.microsoft.com/office/powerpoint/2010/main" val="280788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5670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OVERVIEW OF FUNDING</a:t>
            </a:r>
          </a:p>
        </p:txBody>
      </p:sp>
    </p:spTree>
    <p:extLst>
      <p:ext uri="{BB962C8B-B14F-4D97-AF65-F5344CB8AC3E}">
        <p14:creationId xmlns:p14="http://schemas.microsoft.com/office/powerpoint/2010/main" val="393594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220A29-7067-4133-929C-CA7BCD785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634605"/>
            <a:ext cx="8260336" cy="205049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Premium pay to essential workers during pandemic or to provide grants to other employers who employ eligible essential workers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Essential workers are those maintain continuity of operations of essential critical infrastructure sectors, including those protecting the health and wellbeing of their communities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Staff at nursing homes and hospitals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Workers at farms, grocery stores, restaurants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Truckers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Sanitation workers and janitors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Public health and safety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Childcare workers and educators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Social service and human services staff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Others can be designated by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Essential work means work involving regular in-person interactions or regular physical handling of items handled by others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Telework from residence not eligible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Capped at $13/hour and not to exceed $25,000 per worker in addition to normal wage and targeted for low income worker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May be provided retroactively for work performed since start of COVID-19 where not previously additionally compensated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831D7-0EB7-4457-8D22-D3C100D9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II. Premium Pay</a:t>
            </a:r>
          </a:p>
        </p:txBody>
      </p:sp>
    </p:spTree>
    <p:extLst>
      <p:ext uri="{BB962C8B-B14F-4D97-AF65-F5344CB8AC3E}">
        <p14:creationId xmlns:p14="http://schemas.microsoft.com/office/powerpoint/2010/main" val="3054281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5FF90F-FDB9-43DB-A872-F1BF7FC5A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Premium Pay – Pertinent FAQ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217F9-4A94-46F3-A24B-E7A15C51B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13" y="1895475"/>
            <a:ext cx="8419312" cy="135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19AAB-B4DE-4BC2-80D4-9BA68348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78" y="3208776"/>
            <a:ext cx="7798254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2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8169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III. REVENUE LOSS</a:t>
            </a:r>
          </a:p>
        </p:txBody>
      </p:sp>
    </p:spTree>
    <p:extLst>
      <p:ext uri="{BB962C8B-B14F-4D97-AF65-F5344CB8AC3E}">
        <p14:creationId xmlns:p14="http://schemas.microsoft.com/office/powerpoint/2010/main" val="2260082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79A80A-7B26-4751-B51A-5F9876C54C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Recipients </a:t>
            </a:r>
            <a:r>
              <a:rPr lang="en-US" sz="1800" u="sng" dirty="0"/>
              <a:t>may use payments </a:t>
            </a:r>
            <a:r>
              <a:rPr lang="en-US" sz="1800" dirty="0"/>
              <a:t>from the Fiscal Recovery Funds for the provision of </a:t>
            </a:r>
            <a:r>
              <a:rPr lang="en-US" sz="1800" u="sng" dirty="0"/>
              <a:t>government services</a:t>
            </a:r>
            <a:r>
              <a:rPr lang="en-US" sz="1800" dirty="0"/>
              <a:t> to the extent of the </a:t>
            </a:r>
            <a:r>
              <a:rPr lang="en-US" sz="1800" u="sng" dirty="0"/>
              <a:t>reduction in revenue </a:t>
            </a:r>
            <a:r>
              <a:rPr lang="en-US" sz="1800" dirty="0"/>
              <a:t>experienced </a:t>
            </a:r>
            <a:r>
              <a:rPr lang="en-US" sz="1800" u="sng" dirty="0"/>
              <a:t>due to the COVID-19 public health emergency</a:t>
            </a:r>
            <a:r>
              <a:rPr lang="en-US" sz="1800" dirty="0"/>
              <a:t>. . . .</a:t>
            </a:r>
            <a:r>
              <a:rPr lang="en-US" sz="1800" baseline="30000" dirty="0"/>
              <a:t> </a:t>
            </a:r>
            <a:r>
              <a:rPr lang="en-US" sz="1800" dirty="0"/>
              <a:t>[A] recipient's </a:t>
            </a:r>
            <a:r>
              <a:rPr lang="en-US" sz="1800" u="sng" dirty="0"/>
              <a:t>reduction in revenue is measured relative to the revenue collected in the most recent full fiscal year prior to the emergency</a:t>
            </a:r>
            <a:r>
              <a:rPr lang="en-US" sz="18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C17D90-825E-483B-A870-1157387E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III. Revenue Loss</a:t>
            </a:r>
          </a:p>
        </p:txBody>
      </p:sp>
    </p:spTree>
    <p:extLst>
      <p:ext uri="{BB962C8B-B14F-4D97-AF65-F5344CB8AC3E}">
        <p14:creationId xmlns:p14="http://schemas.microsoft.com/office/powerpoint/2010/main" val="4136278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58E803-7A51-49C0-8CC9-06093772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28" y="1670918"/>
            <a:ext cx="5284251" cy="32276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409325-911F-445E-BCD4-363D06C7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III. Revenue Loss</a:t>
            </a:r>
          </a:p>
        </p:txBody>
      </p:sp>
    </p:spTree>
    <p:extLst>
      <p:ext uri="{BB962C8B-B14F-4D97-AF65-F5344CB8AC3E}">
        <p14:creationId xmlns:p14="http://schemas.microsoft.com/office/powerpoint/2010/main" val="2204449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D3405-1E14-4A34-B8C6-B13B32359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36" y="1785908"/>
            <a:ext cx="2914238" cy="3128170"/>
          </a:xfrm>
        </p:spPr>
        <p:txBody>
          <a:bodyPr/>
          <a:lstStyle/>
          <a:p>
            <a:r>
              <a:rPr lang="en-US" sz="1100" b="1" u="sng" dirty="0"/>
              <a:t>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“Current charges”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Public education charges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Public hospital charges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Toll revenue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Misc. general revenue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Rents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Royalties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Royalties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Fines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Transfers from </a:t>
            </a:r>
            <a:r>
              <a:rPr lang="en-US" sz="1100" u="sng" dirty="0"/>
              <a:t>State &amp; Local</a:t>
            </a:r>
            <a:r>
              <a:rPr lang="en-US" sz="1100" dirty="0"/>
              <a:t>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Facilities operated by government included in general revenue– pools, marinas, museums, zoos, etc. [FAQ 3.3]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861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38610" lvl="1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C64CA2-3146-489E-A63E-D8CD49EB0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III. Revenue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EDC4E5-4DA6-415B-869F-425C5A62EE37}"/>
              </a:ext>
            </a:extLst>
          </p:cNvPr>
          <p:cNvSpPr txBox="1"/>
          <p:nvPr/>
        </p:nvSpPr>
        <p:spPr>
          <a:xfrm>
            <a:off x="5344965" y="1782487"/>
            <a:ext cx="3197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/>
              <a:t>EXCLUDED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Utilities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Insurance trusts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Transfers from </a:t>
            </a:r>
            <a:r>
              <a:rPr lang="en-US" sz="1100" u="sng" dirty="0"/>
              <a:t>Federal</a:t>
            </a:r>
            <a:r>
              <a:rPr lang="en-US" sz="1100" dirty="0"/>
              <a:t> government (even via State)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Refunds and other correcting transactions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Debt proceeds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Sale of investments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Private trust transactions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lvl="6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B0B3C-A2E6-4221-84DF-D1271E47B0A8}"/>
              </a:ext>
            </a:extLst>
          </p:cNvPr>
          <p:cNvSpPr txBox="1"/>
          <p:nvPr/>
        </p:nvSpPr>
        <p:spPr>
          <a:xfrm>
            <a:off x="2631367" y="1508674"/>
            <a:ext cx="3131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“REVENUE”</a:t>
            </a:r>
          </a:p>
        </p:txBody>
      </p:sp>
    </p:spTree>
    <p:extLst>
      <p:ext uri="{BB962C8B-B14F-4D97-AF65-F5344CB8AC3E}">
        <p14:creationId xmlns:p14="http://schemas.microsoft.com/office/powerpoint/2010/main" val="3556882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E2E81E-7E3C-4356-8CF3-54C6078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III. Revenue Loss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D0F35-C0C3-408C-A4A2-E046C46CF2FD}"/>
              </a:ext>
            </a:extLst>
          </p:cNvPr>
          <p:cNvSpPr txBox="1"/>
          <p:nvPr/>
        </p:nvSpPr>
        <p:spPr>
          <a:xfrm>
            <a:off x="2631367" y="1444598"/>
            <a:ext cx="3131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USE OF FUNDS</a:t>
            </a:r>
          </a:p>
          <a:p>
            <a:pPr algn="ctr"/>
            <a:r>
              <a:rPr lang="en-US" sz="1400" dirty="0"/>
              <a:t>Is it “Government services”?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C6CD8-6FBF-48CC-8312-DE9DA65B9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028" y="1977617"/>
            <a:ext cx="3055675" cy="3265494"/>
          </a:xfrm>
        </p:spPr>
        <p:txBody>
          <a:bodyPr/>
          <a:lstStyle/>
          <a:p>
            <a:r>
              <a:rPr lang="en-US" sz="1200" u="sng" dirty="0"/>
              <a:t>INCLUDES (but isn’t limited 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To “the extent of reduction in revenue”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Maintenance of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Pay-go spending for building new infrastructure, </a:t>
            </a:r>
            <a:r>
              <a:rPr lang="en-US" sz="1200" u="sng" dirty="0"/>
              <a:t>including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Modernization of cybersecurity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Hardware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Software</a:t>
            </a:r>
          </a:p>
          <a:p>
            <a:pPr marL="53861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Protection of critical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Health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Environmental remediation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School or educational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Police, fire, and other public safety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8610" lvl="1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76DA6-B471-4A60-886C-DDC3EA4DCA20}"/>
              </a:ext>
            </a:extLst>
          </p:cNvPr>
          <p:cNvSpPr txBox="1"/>
          <p:nvPr/>
        </p:nvSpPr>
        <p:spPr>
          <a:xfrm>
            <a:off x="5055517" y="1977617"/>
            <a:ext cx="36204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EXCLUDES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Interest &amp; principal on outstanding debt</a:t>
            </a:r>
          </a:p>
          <a:p>
            <a:pPr marL="171450" lvl="6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Costs of issuance for incurring debts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Replenishing rainy day funds or other reserve funds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Paying settlements or judgements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Pension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Using funds for non-federal match if barred by regulation or statute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lvl="6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80236-1AAB-4D6B-9859-B7A904748E0C}"/>
              </a:ext>
            </a:extLst>
          </p:cNvPr>
          <p:cNvSpPr txBox="1"/>
          <p:nvPr/>
        </p:nvSpPr>
        <p:spPr>
          <a:xfrm>
            <a:off x="5249695" y="3871509"/>
            <a:ext cx="294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No pre-approval from Dept. of Treasury    required to funds</a:t>
            </a:r>
          </a:p>
        </p:txBody>
      </p:sp>
    </p:spTree>
    <p:extLst>
      <p:ext uri="{BB962C8B-B14F-4D97-AF65-F5344CB8AC3E}">
        <p14:creationId xmlns:p14="http://schemas.microsoft.com/office/powerpoint/2010/main" val="1629155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0709FA-C5E8-43D0-B7E1-02259939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Revenue Loss – Pertinent FAQs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425AF-9DCC-447E-BBF4-897B0146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556773"/>
            <a:ext cx="7084955" cy="291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1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44FED0-FE7F-4850-926C-AA05349B7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Revenue Loss – Pertinent FAQs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2250C-0513-48D2-8624-F7CB434E3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5" y="1522185"/>
            <a:ext cx="6782348" cy="590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173FA7-4E3A-4E1A-BBE9-102FA3AB0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89" y="2071380"/>
            <a:ext cx="6231905" cy="21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52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8169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IV. WATER, SEWER OR BROADBAND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787452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33C1F-44F5-4F28-9235-86BA47AA4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6" y="1514475"/>
            <a:ext cx="8260336" cy="2818512"/>
          </a:xfr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Total Amount - $130.2 Billion</a:t>
            </a:r>
          </a:p>
          <a:p>
            <a:pPr marL="53861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Counties - $65.1 Billion </a:t>
            </a:r>
          </a:p>
          <a:p>
            <a:pPr marL="53861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Cities - $65.1 Billion</a:t>
            </a:r>
          </a:p>
          <a:p>
            <a:pPr lvl="1"/>
            <a:endParaRPr lang="en-US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Direct Payment to some Cities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Indirect Payment through State for most Cities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2 Tranches</a:t>
            </a:r>
          </a:p>
          <a:p>
            <a:pPr marL="53861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½ sent within 60 days of enactment of Act</a:t>
            </a:r>
          </a:p>
          <a:p>
            <a:pPr marL="53861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½ sent </a:t>
            </a:r>
            <a:r>
              <a:rPr lang="en-US" sz="1200" u="sng" dirty="0"/>
              <a:t>not</a:t>
            </a:r>
            <a:r>
              <a:rPr lang="en-US" sz="1200" dirty="0"/>
              <a:t> </a:t>
            </a:r>
            <a:r>
              <a:rPr lang="en-US" sz="1200" u="sng" dirty="0"/>
              <a:t>earlier</a:t>
            </a:r>
            <a:r>
              <a:rPr lang="en-US" sz="1200" dirty="0"/>
              <a:t> than one year after 1</a:t>
            </a:r>
            <a:r>
              <a:rPr lang="en-US" sz="1200" baseline="30000" dirty="0"/>
              <a:t>st</a:t>
            </a:r>
            <a:r>
              <a:rPr lang="en-US" sz="1200" dirty="0"/>
              <a:t> tranche</a:t>
            </a:r>
          </a:p>
          <a:p>
            <a:pPr lvl="1"/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998974-82A6-4423-AF20-0D97848A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7" y="1072711"/>
            <a:ext cx="8260335" cy="244930"/>
          </a:xfrm>
        </p:spPr>
        <p:txBody>
          <a:bodyPr/>
          <a:lstStyle/>
          <a:p>
            <a:r>
              <a:rPr lang="en-US" sz="1800" dirty="0"/>
              <a:t>LOCAL FISCAL RECOVERY FUND – Amounts &amp; Distribution</a:t>
            </a:r>
          </a:p>
        </p:txBody>
      </p:sp>
    </p:spTree>
    <p:extLst>
      <p:ext uri="{BB962C8B-B14F-4D97-AF65-F5344CB8AC3E}">
        <p14:creationId xmlns:p14="http://schemas.microsoft.com/office/powerpoint/2010/main" val="2884379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220A29-7067-4133-929C-CA7BCD785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To assist in meeting the critical need for investments and improvements to existing infrastructure in </a:t>
            </a:r>
            <a:r>
              <a:rPr lang="en-US" sz="1600" u="sng" dirty="0"/>
              <a:t>water, sewer, and broadband</a:t>
            </a:r>
            <a:r>
              <a:rPr lang="en-US" sz="1600" dirty="0"/>
              <a:t>, the Fiscal Recovery Funds provide funds to State, local, and Tribal governments to make </a:t>
            </a:r>
            <a:r>
              <a:rPr lang="en-US" sz="1600" u="sng" dirty="0"/>
              <a:t>necessary investments</a:t>
            </a:r>
            <a:r>
              <a:rPr lang="en-US" sz="1600" dirty="0"/>
              <a:t> in these sectors. The interim final rule outlines eligible uses within each category, allowing for a broad range of necessary investments in projects that improve access to </a:t>
            </a:r>
            <a:r>
              <a:rPr lang="en-US" sz="1600" u="sng" dirty="0"/>
              <a:t>clean drinking water</a:t>
            </a:r>
            <a:r>
              <a:rPr lang="en-US" sz="1600" dirty="0"/>
              <a:t>, </a:t>
            </a:r>
            <a:r>
              <a:rPr lang="en-US" sz="1600" u="sng" dirty="0"/>
              <a:t>improve wastewater and stormwater infrastructure systems</a:t>
            </a:r>
            <a:r>
              <a:rPr lang="en-US" sz="1600" dirty="0"/>
              <a:t>, and </a:t>
            </a:r>
            <a:r>
              <a:rPr lang="en-US" sz="1600" u="sng" dirty="0"/>
              <a:t>provide access to high-quality broadband service</a:t>
            </a:r>
            <a:r>
              <a:rPr lang="en-US" sz="1600" dirty="0"/>
              <a:t>.</a:t>
            </a:r>
            <a:r>
              <a:rPr lang="en-US" dirty="0"/>
              <a:t>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831D7-0EB7-4457-8D22-D3C100D9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IV. Water, Sewer or Broadband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451003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A075E1-7C5C-43C8-A437-B327615A58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Purposes of this category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To protect health and assist in compliance with drinking water regulations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Response to COVID-19 which diverted funds financial resources from water, sewer and broadband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Universal need for broadband connectivity in daily life – home, work and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“Necessary investments” are designed to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Provide a minimum level of service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And are unlikely to be made with private funds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In unserved or underserved areas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Project may serve a wider area, but prioritize unserved or underserved household and businesses 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r>
              <a:rPr lang="en-US" sz="1200" dirty="0"/>
              <a:t>“Necessary investments include projects that are required to maintain a level of service that, at least, meets applicable health-based standards, taking into account resilience to climate change, or establishes or improves broadband service to unserved or underserved populations to reach an adequate level to permit a household to work or attend school, and that are unlikely to be met with private sources of funds.”</a:t>
            </a:r>
          </a:p>
          <a:p>
            <a:pPr lvl="1"/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D1117B-DA6C-4E87-A787-3964A6824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IV. Water, Sewer or Broadband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29591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196E86-C8C5-426F-A89B-872DC11BD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634604"/>
            <a:ext cx="8260336" cy="2726958"/>
          </a:xfrm>
        </p:spPr>
        <p:txBody>
          <a:bodyPr/>
          <a:lstStyle/>
          <a:p>
            <a:pPr algn="ctr"/>
            <a:r>
              <a:rPr lang="en-US" sz="1600" dirty="0"/>
              <a:t>ELIGIBLE WATER &amp; SEWER INFRASTRUCTURE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State Revolving Loan Programs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Clean Water State Revolving Fund (CWSRF)</a:t>
            </a:r>
          </a:p>
          <a:p>
            <a:pPr lvl="2" algn="just"/>
            <a:endParaRPr lang="en-US" sz="1600" dirty="0"/>
          </a:p>
          <a:p>
            <a:pPr lvl="1" algn="just"/>
            <a:endParaRPr lang="en-US" sz="1600" dirty="0"/>
          </a:p>
          <a:p>
            <a:pPr lvl="1" algn="just"/>
            <a:endParaRPr lang="en-US" sz="1600" dirty="0"/>
          </a:p>
          <a:p>
            <a:pPr lvl="1" algn="just"/>
            <a:endParaRPr lang="en-US" sz="1600" dirty="0"/>
          </a:p>
          <a:p>
            <a:pPr lvl="1" algn="just"/>
            <a:endParaRPr lang="en-US" sz="1600" dirty="0"/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Drinking Water State Revolving Fund (DWSRF)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22472D-9527-4236-B8BF-67C5F79B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IV. Water, Sewer or Broadband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619CD-67BB-43A5-B3B0-D81E6ED6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64" y="4361563"/>
            <a:ext cx="5878847" cy="618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2C30B-A7E7-4708-AF3C-F3EEC892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64" y="2525406"/>
            <a:ext cx="5878847" cy="15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07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67A7FD-3ADC-44BF-B7D2-C8C73B328D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1600" dirty="0"/>
              <a:t>ELIGIBLE WATER &amp; SEWER INFRASTRUCTURE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Consolidation/establishment of drinking water systems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Improve drinking water infrastructure and storage systems</a:t>
            </a:r>
          </a:p>
          <a:p>
            <a:pPr marL="424310" lvl="1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Replacing lead pipe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Construct publicly owned wastewater treatment infrastructure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Manage and treat stormwater or subsurface drainage water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Facilitate water reuse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Protect water or sewer infrastructure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List is NOT exhaustive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1" u="sng" dirty="0"/>
              <a:t>NOT ELIGIBLE:  Dams &amp; Reservoirs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3CF10-A977-43F2-8003-3BB9D711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IV. Water, Sewer or Broadband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601353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12379-06BC-4F13-B31F-CD8D88773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1600" dirty="0"/>
              <a:t>ELIGIBLE WATER &amp; SEWER INFRASTRUCTURE</a:t>
            </a:r>
          </a:p>
          <a:p>
            <a:pPr algn="ctr"/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Projects that address climate change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Managing/preventing potential sources of pollution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Reduce energy to treat drinking water/water treatment facilities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Projects that address mitigating increased stormwater runoff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Rain gardens that provide water storage and filtration</a:t>
            </a:r>
          </a:p>
          <a:p>
            <a:pPr marL="677169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Green streets that direct and filter rainwater from impervious services</a:t>
            </a:r>
            <a:endParaRPr lang="en-US" sz="1600" u="sng" dirty="0"/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77169" lvl="2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24310" lvl="1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24310" lvl="1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24310" lvl="1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941565-A90A-44D1-8A89-B1164BF0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IV. Water, Sewer or Broadband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491552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9C747E-828C-4AD9-8984-97AE4CB521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496457"/>
            <a:ext cx="8260336" cy="3286052"/>
          </a:xfrm>
        </p:spPr>
        <p:txBody>
          <a:bodyPr/>
          <a:lstStyle/>
          <a:p>
            <a:pPr algn="ctr"/>
            <a:r>
              <a:rPr lang="en-US" sz="1400" dirty="0"/>
              <a:t>BROADBAND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What is “broadband”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100 Mbps upload/download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Impractical circumstances (geographical, topographical, or financial constraints) allow 100 Mbps download/20Mbps upload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Project considerations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Must serve “unserved or underserved households or business”</a:t>
            </a:r>
          </a:p>
          <a:p>
            <a:pPr marL="791469" lvl="2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Holistic approach</a:t>
            </a:r>
          </a:p>
          <a:p>
            <a:pPr marL="791469" lvl="2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Those that are not currently served by a wireline connection that reliably delivers at least 25 Mbps download speed and 3 Mbps of upload speed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Avoid duplication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Focus on last mile connections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Support providers whose goal is service and not profit (Local governments, non-profits and cooperatives)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Assistance to households </a:t>
            </a:r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algn="just"/>
            <a:endParaRPr lang="en-US" sz="1400" dirty="0"/>
          </a:p>
          <a:p>
            <a:pPr marL="538610" lvl="1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9B6127-139A-4BB1-B58E-BBF24F34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IV. Water, Sewer or Broadband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913385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831D7-0EB7-4457-8D22-D3C100D9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Water, Sewer or Broadband Infrastructure – Pertinent FAQs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3D8AB-50AF-43C1-A97A-61079BE4E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34" y="1527221"/>
            <a:ext cx="7658082" cy="81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E8D56-6CEA-4A94-987A-E4810E1A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92" y="2346400"/>
            <a:ext cx="6921506" cy="10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12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0C981-4A6A-4413-8F8B-5889BE65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18" y="1518004"/>
            <a:ext cx="7011118" cy="15343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FF72A7-9E49-4A85-A07F-EF665A2B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Water, Sewer or Broadband Infrastructure – Pertinent FAQs</a:t>
            </a:r>
          </a:p>
        </p:txBody>
      </p:sp>
    </p:spTree>
    <p:extLst>
      <p:ext uri="{BB962C8B-B14F-4D97-AF65-F5344CB8AC3E}">
        <p14:creationId xmlns:p14="http://schemas.microsoft.com/office/powerpoint/2010/main" val="1264153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DD49FE-EDE3-4E23-998C-B6A1B308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Water, Sewer or Broadband Infrastructure – Pertinent FAQs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20032-7787-4378-BEBB-59374992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00" y="1559119"/>
            <a:ext cx="7140460" cy="20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38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8169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REPORTING AND OTHER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59270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5670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GENERAL INFO</a:t>
            </a:r>
          </a:p>
        </p:txBody>
      </p:sp>
    </p:spTree>
    <p:extLst>
      <p:ext uri="{BB962C8B-B14F-4D97-AF65-F5344CB8AC3E}">
        <p14:creationId xmlns:p14="http://schemas.microsoft.com/office/powerpoint/2010/main" val="1106033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33C1F-44F5-4F28-9235-86BA47AA4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543050"/>
            <a:ext cx="8260336" cy="2818512"/>
          </a:xfrm>
        </p:spPr>
        <p:txBody>
          <a:bodyPr/>
          <a:lstStyle/>
          <a:p>
            <a:pPr marL="171450" lvl="1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Reporting Requirement to Secretary of Treasury</a:t>
            </a:r>
          </a:p>
          <a:p>
            <a:pPr marL="457200" lvl="3" indent="-22860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“Periodic reports”</a:t>
            </a:r>
          </a:p>
          <a:p>
            <a:pPr marL="710059" lvl="4" indent="-22860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Interim report – One time report. Activity from date of award to July 31, 2021 and due by August 31, 2021 (Not Required for NEUs)</a:t>
            </a:r>
          </a:p>
          <a:p>
            <a:pPr marL="710059" lvl="4" indent="-22860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Quarterly Project and Expenditure Reports – Financial data and information on contracts and subawards over $50k, types of projects funded and other info. First report from award through September 30, 2021 and due October 31, 2021. Afterwards, due annually for NEUs.</a:t>
            </a:r>
          </a:p>
          <a:p>
            <a:pPr marL="710059" lvl="4" indent="-22860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Recovery Plan Performance Reports – detailed reports helping local residents understand how money being spent (</a:t>
            </a:r>
            <a:r>
              <a:rPr lang="en-US" sz="1400"/>
              <a:t>Not Required for NEUs)</a:t>
            </a:r>
            <a:endParaRPr lang="en-US" sz="1400" dirty="0"/>
          </a:p>
          <a:p>
            <a:pPr marL="204340" lvl="2" indent="-22860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99" dirty="0"/>
              <a:t>Uniform Guidance for grants applies (2 CFR Part 200)</a:t>
            </a:r>
          </a:p>
          <a:p>
            <a:pPr marL="204340" lvl="2" indent="-22860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99" dirty="0"/>
              <a:t>Recoupment and </a:t>
            </a:r>
            <a:r>
              <a:rPr lang="en-US" sz="1499" dirty="0" err="1"/>
              <a:t>clawbacks</a:t>
            </a:r>
            <a:endParaRPr lang="en-US" sz="1499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998974-82A6-4423-AF20-0D97848A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7" y="1072711"/>
            <a:ext cx="8260335" cy="244930"/>
          </a:xfrm>
        </p:spPr>
        <p:txBody>
          <a:bodyPr/>
          <a:lstStyle/>
          <a:p>
            <a:r>
              <a:rPr lang="en-US" sz="1800" dirty="0"/>
              <a:t>LOCAL FISCAL RECOVERY FUND – Reporting and Other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3326002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BD6512-4099-4BD2-99D3-9BA1FBA96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en-US" sz="1800" dirty="0"/>
          </a:p>
          <a:p>
            <a:pPr algn="ctr"/>
            <a:r>
              <a:rPr lang="en-US" sz="1800" dirty="0"/>
              <a:t>Troy Johnston</a:t>
            </a:r>
          </a:p>
          <a:p>
            <a:pPr algn="ctr"/>
            <a:r>
              <a:rPr lang="en-US" sz="1800" dirty="0"/>
              <a:t>(601) 985-4419</a:t>
            </a:r>
          </a:p>
          <a:p>
            <a:pPr algn="ctr"/>
            <a:r>
              <a:rPr lang="en-US" sz="1800" dirty="0">
                <a:hlinkClick r:id="rId3"/>
              </a:rPr>
              <a:t>troy.johnston@butlersnow.com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Parker Berry</a:t>
            </a:r>
          </a:p>
          <a:p>
            <a:pPr algn="ctr"/>
            <a:r>
              <a:rPr lang="en-US" sz="1800" dirty="0"/>
              <a:t>(601) 985-4402</a:t>
            </a:r>
          </a:p>
          <a:p>
            <a:pPr algn="ctr"/>
            <a:r>
              <a:rPr lang="en-US" sz="1800" dirty="0">
                <a:hlinkClick r:id="rId4"/>
              </a:rPr>
              <a:t>parker.berry@butlersnow.com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259D5B-3C4A-4F6F-AC28-1F18C284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American Rescue Plan Act of 2021 – Questions </a:t>
            </a:r>
          </a:p>
        </p:txBody>
      </p:sp>
    </p:spTree>
    <p:extLst>
      <p:ext uri="{BB962C8B-B14F-4D97-AF65-F5344CB8AC3E}">
        <p14:creationId xmlns:p14="http://schemas.microsoft.com/office/powerpoint/2010/main" val="120755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E9A01-6DC2-4B1D-B93A-287B4F2BA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485134"/>
            <a:ext cx="8260336" cy="298818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Eligibility &amp; Expenditure Deadlines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March 3, 2021 is when eligibility commences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December 31, 2024 is deadline to </a:t>
            </a:r>
            <a:r>
              <a:rPr lang="en-US" sz="1400" u="sng" dirty="0"/>
              <a:t>obligate</a:t>
            </a:r>
            <a:r>
              <a:rPr lang="en-US" sz="1400" dirty="0"/>
              <a:t> expenditure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December 31, 2026 to spend the money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Funds may not be used for general infrastructure unless the use complies with ARPA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May not use funds for Federal Match </a:t>
            </a:r>
            <a:r>
              <a:rPr lang="en-US" sz="1400" u="sng" dirty="0"/>
              <a:t>unless</a:t>
            </a:r>
            <a:r>
              <a:rPr lang="en-US" sz="1400" dirty="0"/>
              <a:t> </a:t>
            </a:r>
            <a:r>
              <a:rPr lang="en-US" sz="1400" u="sng" dirty="0"/>
              <a:t>specifically</a:t>
            </a:r>
            <a:r>
              <a:rPr lang="en-US" sz="1400" dirty="0"/>
              <a:t> </a:t>
            </a:r>
            <a:r>
              <a:rPr lang="en-US" sz="1400" u="sng" dirty="0"/>
              <a:t>authorized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Can use funds to pay cost of administration of ARPA, e.g., consultants and attorneys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Transfers generally allowed for projects </a:t>
            </a:r>
            <a:r>
              <a:rPr lang="en-US" sz="1400" u="sng" dirty="0"/>
              <a:t>within</a:t>
            </a:r>
            <a:r>
              <a:rPr lang="en-US" sz="1400" dirty="0"/>
              <a:t> City</a:t>
            </a:r>
          </a:p>
          <a:p>
            <a:pPr marL="42431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Counties, School districts, Districts, Private entities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Can deposit funds in interest bearing accounts and use interest for general government purposes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24310" lvl="1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125A6D-9411-4004-BE7F-571F436A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LOCAL FISCAL RECOVERY FUND – General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7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5670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ELIGIBLE USES</a:t>
            </a:r>
          </a:p>
        </p:txBody>
      </p:sp>
    </p:spTree>
    <p:extLst>
      <p:ext uri="{BB962C8B-B14F-4D97-AF65-F5344CB8AC3E}">
        <p14:creationId xmlns:p14="http://schemas.microsoft.com/office/powerpoint/2010/main" val="318366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33C1F-44F5-4F28-9235-86BA47AA4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543050"/>
            <a:ext cx="8260336" cy="2818512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z="1400" b="1" u="sng" dirty="0"/>
              <a:t>Four Categories:</a:t>
            </a:r>
          </a:p>
          <a:p>
            <a:pPr marL="628650" lvl="3" indent="-400050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1400" dirty="0"/>
              <a:t>To respond to the pandemic </a:t>
            </a:r>
            <a:r>
              <a:rPr lang="en-US" sz="1400" u="sng" dirty="0"/>
              <a:t>or</a:t>
            </a:r>
            <a:r>
              <a:rPr lang="en-US" sz="1400" dirty="0"/>
              <a:t> its negative economic impacts, including:</a:t>
            </a:r>
          </a:p>
          <a:p>
            <a:pPr marL="881509" lvl="4" indent="-4000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Assistance to households, small businesses, and nonprofits</a:t>
            </a:r>
          </a:p>
          <a:p>
            <a:pPr marL="881509" lvl="4" indent="-4000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Aid to impacted industries such as tourism, travel, and hospitality</a:t>
            </a:r>
            <a:endParaRPr lang="en-US" sz="1798" dirty="0"/>
          </a:p>
          <a:p>
            <a:pPr marL="571500" lvl="3" indent="-342900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1400" dirty="0"/>
              <a:t>For premium pay to eligible workers performing essential work during the pandemic, not exceeding $13/hr. up to $25,000/yr.</a:t>
            </a:r>
          </a:p>
          <a:p>
            <a:pPr marL="571500" lvl="3" indent="-342900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1400" dirty="0"/>
              <a:t>For the provision of government services to the extent there has been a reduction of revenue due to the pandemic </a:t>
            </a:r>
          </a:p>
          <a:p>
            <a:pPr marL="571500" lvl="3" indent="-342900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1400" dirty="0"/>
              <a:t>To make necessary investments in water, sewer, </a:t>
            </a:r>
            <a:r>
              <a:rPr lang="en-US" sz="1400" u="sng" dirty="0"/>
              <a:t>or</a:t>
            </a:r>
            <a:r>
              <a:rPr lang="en-US" sz="1400" dirty="0"/>
              <a:t> broadband infrastructure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998974-82A6-4423-AF20-0D97848A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7" y="1072711"/>
            <a:ext cx="8260335" cy="244930"/>
          </a:xfrm>
        </p:spPr>
        <p:txBody>
          <a:bodyPr/>
          <a:lstStyle/>
          <a:p>
            <a:r>
              <a:rPr lang="en-US" sz="1800" dirty="0"/>
              <a:t>LOCAL FISCAL RECOVERY FUND – Eligible Uses</a:t>
            </a:r>
          </a:p>
        </p:txBody>
      </p:sp>
    </p:spTree>
    <p:extLst>
      <p:ext uri="{BB962C8B-B14F-4D97-AF65-F5344CB8AC3E}">
        <p14:creationId xmlns:p14="http://schemas.microsoft.com/office/powerpoint/2010/main" val="250965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2285-A4E9-4584-BE5A-73B12D701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5FF16-EF6E-4D65-AD15-BE27F93FE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5670" y="2714781"/>
            <a:ext cx="4408488" cy="24447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I. PUBLIC HEALTH AND NEGATIVE ECONOMIC IMPACTS</a:t>
            </a:r>
          </a:p>
        </p:txBody>
      </p:sp>
    </p:spTree>
    <p:extLst>
      <p:ext uri="{BB962C8B-B14F-4D97-AF65-F5344CB8AC3E}">
        <p14:creationId xmlns:p14="http://schemas.microsoft.com/office/powerpoint/2010/main" val="147997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4BFC59-FFEF-44BC-AAC8-EA69B71F6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6" y="1620317"/>
            <a:ext cx="8260336" cy="2726958"/>
          </a:xfrm>
        </p:spPr>
        <p:txBody>
          <a:bodyPr/>
          <a:lstStyle/>
          <a:p>
            <a:pPr marL="514350" lvl="3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Assistance to households, small businesses, and nonprofits</a:t>
            </a:r>
          </a:p>
          <a:p>
            <a:pPr marL="514350" lvl="3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Aid to impacted industries such as tourism, travel, and hospitality</a:t>
            </a:r>
          </a:p>
          <a:p>
            <a:pPr marL="514350" lvl="3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Payments under this use should be designed to address economic harm resulting from or exacerbated by pandemic</a:t>
            </a:r>
          </a:p>
          <a:p>
            <a:pPr marL="767209" lvl="4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Examples of Public Health eligible uses:</a:t>
            </a:r>
          </a:p>
          <a:p>
            <a:pPr marL="1146499" lvl="5" indent="-285750">
              <a:spcBef>
                <a:spcPts val="0"/>
              </a:spcBef>
              <a:spcAft>
                <a:spcPts val="600"/>
              </a:spcAft>
            </a:pPr>
            <a:r>
              <a:rPr lang="en-US" sz="1200" u="sng" dirty="0"/>
              <a:t>Covid-19 Mitigation and Prevention</a:t>
            </a:r>
            <a:r>
              <a:rPr lang="en-US" sz="1200" dirty="0"/>
              <a:t>: vaccination programs; medical care; testing; contract tracing; support of isolation or quarantine; enforcement of public health orders; public communication efforts; enhancement to healthcare capacity; PPE; support for prevention, mitigation or other services for congregate living facilities (nursing homes/prisons) and schools; ventilation improvements in congregate settings, health care settings and other key locations; capital investments in public facilities to meet pandemic operation needs like physical plant improvements or mitigation tactics in public buildings; expenses to improve design and execution of public health programs (outreach services, data and tech infrastructure improvements, evals, data analysis)</a:t>
            </a:r>
            <a:endParaRPr lang="en-US" sz="2196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190D8-6693-40DF-97E9-5053ED6A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USES – I. Public Health and Economic Impacts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712"/>
      </p:ext>
    </p:extLst>
  </p:cSld>
  <p:clrMapOvr>
    <a:masterClrMapping/>
  </p:clrMapOvr>
</p:sld>
</file>

<file path=ppt/theme/theme1.xml><?xml version="1.0" encoding="utf-8"?>
<a:theme xmlns:a="http://schemas.openxmlformats.org/drawingml/2006/main" name="BS-280_16x9_Presentation_Slides_to_Format_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2E9060B-563F-FF43-BBC0-3BF63036869C}" vid="{35144EA4-AA2D-F042-B44C-83CCDE9395E2}"/>
    </a:ext>
  </a:extLst>
</a:theme>
</file>

<file path=ppt/theme/theme2.xml><?xml version="1.0" encoding="utf-8"?>
<a:theme xmlns:a="http://schemas.openxmlformats.org/drawingml/2006/main" name="BS-484_RFP_v12_8.5x11_150dp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2E9060B-563F-FF43-BBC0-3BF63036869C}" vid="{1F6F2E32-7BC9-914C-BE03-7ABD5B693E5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BS-280_16x9_Presentation_Slides_to_Format_v3</Template>
  <TotalTime>2759</TotalTime>
  <Words>2222</Words>
  <Application>Microsoft Office PowerPoint</Application>
  <PresentationFormat>On-screen Show (16:9)</PresentationFormat>
  <Paragraphs>263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Courier New</vt:lpstr>
      <vt:lpstr>BS-280_16x9_Presentation_Slides_to_Format_v3</vt:lpstr>
      <vt:lpstr>BS-484_RFP_v12_8.5x11_150dpi</vt:lpstr>
      <vt:lpstr>PowerPoint Presentation</vt:lpstr>
      <vt:lpstr>OVERVIEW OF FUNDING</vt:lpstr>
      <vt:lpstr>LOCAL FISCAL RECOVERY FUND – Amounts &amp; Distribution</vt:lpstr>
      <vt:lpstr>GENERAL INFO</vt:lpstr>
      <vt:lpstr>LOCAL FISCAL RECOVERY FUND – General Information</vt:lpstr>
      <vt:lpstr>ELIGIBLE USES</vt:lpstr>
      <vt:lpstr>LOCAL FISCAL RECOVERY FUND – Eligible Uses</vt:lpstr>
      <vt:lpstr>I. PUBLIC HEALTH AND NEGATIVE ECONOMIC IMPACTS</vt:lpstr>
      <vt:lpstr>ELIGIBLE USES – I. Public Health and Economic Impacts  </vt:lpstr>
      <vt:lpstr>ELIGIBLE USES – I. Public Health and Economic Impacts</vt:lpstr>
      <vt:lpstr>ELIGIBLE USES – I. Public Health and Economic Impacts</vt:lpstr>
      <vt:lpstr>ELIGIBLE USES – I. Public Health and Economic Impacts</vt:lpstr>
      <vt:lpstr>ELIGIBLE USES – I. Public Health and Economic Impacts</vt:lpstr>
      <vt:lpstr>I. Public Health and Economic Impacts – Pertinent FAQs</vt:lpstr>
      <vt:lpstr>I. Public Health and Economic Impacts – Pertinent FAQs</vt:lpstr>
      <vt:lpstr>I. Public Health and Economic Impacts – Pertinent FAQs</vt:lpstr>
      <vt:lpstr>I. Public Health and Economic Impacts – Pertinent FAQs</vt:lpstr>
      <vt:lpstr>I. Public Health and Economic Impacts – Pertinent FAQs</vt:lpstr>
      <vt:lpstr>II. PREMIUM PAY</vt:lpstr>
      <vt:lpstr>ELIGIBLE USES – II. Premium Pay</vt:lpstr>
      <vt:lpstr>II. Premium Pay – Pertinent FAQ</vt:lpstr>
      <vt:lpstr>III. REVENUE LOSS</vt:lpstr>
      <vt:lpstr>ELIGIBLE USES – III. Revenue Loss</vt:lpstr>
      <vt:lpstr>ELIGIBLE USES – III. Revenue Loss</vt:lpstr>
      <vt:lpstr>ELIGIBLE USES – III. Revenue Loss</vt:lpstr>
      <vt:lpstr>ELIGIBLE USES – III. Revenue Loss</vt:lpstr>
      <vt:lpstr>III. Revenue Loss – Pertinent FAQs</vt:lpstr>
      <vt:lpstr>III. Revenue Loss – Pertinent FAQs</vt:lpstr>
      <vt:lpstr>IV. WATER, SEWER OR BROADBAND INFRASTRUCTURE</vt:lpstr>
      <vt:lpstr>ELIGIBLE USES – IV. Water, Sewer or Broadband Infrastructure</vt:lpstr>
      <vt:lpstr>ELIGIBLE USES – IV. Water, Sewer or Broadband Infrastructure</vt:lpstr>
      <vt:lpstr>ELIGIBLE USES – IV. Water, Sewer or Broadband Infrastructure</vt:lpstr>
      <vt:lpstr>ELIGIBLE USES – IV. Water, Sewer or Broadband Infrastructure</vt:lpstr>
      <vt:lpstr>ELIGIBLE USES – IV. Water, Sewer or Broadband Infrastructure</vt:lpstr>
      <vt:lpstr>ELIGIBLE USES – IV. Water, Sewer or Broadband Infrastructure</vt:lpstr>
      <vt:lpstr>IV. Water, Sewer or Broadband Infrastructure – Pertinent FAQs</vt:lpstr>
      <vt:lpstr>IV. Water, Sewer or Broadband Infrastructure – Pertinent FAQs</vt:lpstr>
      <vt:lpstr>IV. Water, Sewer or Broadband Infrastructure – Pertinent FAQs</vt:lpstr>
      <vt:lpstr>REPORTING AND OTHER REQUIREMENTS</vt:lpstr>
      <vt:lpstr>LOCAL FISCAL RECOVERY FUND – Reporting and Other Requirements</vt:lpstr>
      <vt:lpstr>American Rescue Plan Act of 2021 – 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Carleigh Stratton</dc:creator>
  <cp:lastModifiedBy>Samantha Wilmoth</cp:lastModifiedBy>
  <cp:revision>55</cp:revision>
  <cp:lastPrinted>2021-04-20T13:46:01Z</cp:lastPrinted>
  <dcterms:created xsi:type="dcterms:W3CDTF">2018-09-10T15:45:37Z</dcterms:created>
  <dcterms:modified xsi:type="dcterms:W3CDTF">2021-07-15T20:00:45Z</dcterms:modified>
  <cp:version>0</cp:version>
</cp:coreProperties>
</file>